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4"/>
  </p:sldMasterIdLst>
  <p:notesMasterIdLst>
    <p:notesMasterId r:id="rId41"/>
  </p:notesMasterIdLst>
  <p:sldIdLst>
    <p:sldId id="257" r:id="rId5"/>
    <p:sldId id="395" r:id="rId6"/>
    <p:sldId id="2430" r:id="rId7"/>
    <p:sldId id="2421" r:id="rId8"/>
    <p:sldId id="2422" r:id="rId9"/>
    <p:sldId id="2418" r:id="rId10"/>
    <p:sldId id="396" r:id="rId11"/>
    <p:sldId id="397" r:id="rId12"/>
    <p:sldId id="398" r:id="rId13"/>
    <p:sldId id="2423" r:id="rId14"/>
    <p:sldId id="2424" r:id="rId15"/>
    <p:sldId id="2425" r:id="rId16"/>
    <p:sldId id="2419" r:id="rId17"/>
    <p:sldId id="2426" r:id="rId18"/>
    <p:sldId id="399" r:id="rId19"/>
    <p:sldId id="400" r:id="rId20"/>
    <p:sldId id="2427" r:id="rId21"/>
    <p:sldId id="2420" r:id="rId22"/>
    <p:sldId id="2428" r:id="rId23"/>
    <p:sldId id="2436" r:id="rId24"/>
    <p:sldId id="2417" r:id="rId25"/>
    <p:sldId id="2429" r:id="rId26"/>
    <p:sldId id="2414" r:id="rId27"/>
    <p:sldId id="2415" r:id="rId28"/>
    <p:sldId id="2431" r:id="rId29"/>
    <p:sldId id="2432" r:id="rId30"/>
    <p:sldId id="2433" r:id="rId31"/>
    <p:sldId id="2434" r:id="rId32"/>
    <p:sldId id="2435" r:id="rId33"/>
    <p:sldId id="2437" r:id="rId34"/>
    <p:sldId id="2438" r:id="rId35"/>
    <p:sldId id="2439" r:id="rId36"/>
    <p:sldId id="2440" r:id="rId37"/>
    <p:sldId id="2441" r:id="rId38"/>
    <p:sldId id="2442" r:id="rId39"/>
    <p:sldId id="241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E175848-E64C-4B3C-8AE7-A20EBE769B71}">
          <p14:sldIdLst>
            <p14:sldId id="257"/>
            <p14:sldId id="395"/>
            <p14:sldId id="2430"/>
            <p14:sldId id="2421"/>
            <p14:sldId id="2422"/>
            <p14:sldId id="2418"/>
            <p14:sldId id="396"/>
            <p14:sldId id="397"/>
            <p14:sldId id="398"/>
            <p14:sldId id="2423"/>
            <p14:sldId id="2424"/>
            <p14:sldId id="2425"/>
            <p14:sldId id="2419"/>
            <p14:sldId id="2426"/>
            <p14:sldId id="399"/>
            <p14:sldId id="400"/>
            <p14:sldId id="2427"/>
            <p14:sldId id="2420"/>
            <p14:sldId id="2428"/>
            <p14:sldId id="2436"/>
            <p14:sldId id="2417"/>
            <p14:sldId id="2429"/>
            <p14:sldId id="2414"/>
            <p14:sldId id="2415"/>
            <p14:sldId id="2431"/>
            <p14:sldId id="2432"/>
            <p14:sldId id="2433"/>
            <p14:sldId id="2434"/>
            <p14:sldId id="2435"/>
            <p14:sldId id="2437"/>
            <p14:sldId id="2438"/>
            <p14:sldId id="2439"/>
            <p14:sldId id="2440"/>
            <p14:sldId id="2441"/>
            <p14:sldId id="2442"/>
            <p14:sldId id="241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B63174F-2287-2FD0-67B4-B99AAB00422B}" name="Brett Shih" initials="BS" userId="S::Brett.Shih@indiesemi.com::fb5d9ed3-b862-4470-a520-742b2d16b52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01" autoAdjust="0"/>
    <p:restoredTop sz="96713" autoAdjust="0"/>
  </p:normalViewPr>
  <p:slideViewPr>
    <p:cSldViewPr snapToGrid="0">
      <p:cViewPr varScale="1">
        <p:scale>
          <a:sx n="121" d="100"/>
          <a:sy n="121" d="100"/>
        </p:scale>
        <p:origin x="638"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F98C9-FAD1-4825-8F30-365BC69CA3DC}" type="datetimeFigureOut">
              <a:rPr lang="en-US" smtClean="0"/>
              <a:t>11/19/2024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566C8A-1ADB-4FA3-9A67-5D112EB062BB}" type="slidenum">
              <a:rPr lang="en-US" smtClean="0"/>
              <a:t>‹#›</a:t>
            </a:fld>
            <a:endParaRPr lang="en-US"/>
          </a:p>
        </p:txBody>
      </p:sp>
    </p:spTree>
    <p:extLst>
      <p:ext uri="{BB962C8B-B14F-4D97-AF65-F5344CB8AC3E}">
        <p14:creationId xmlns:p14="http://schemas.microsoft.com/office/powerpoint/2010/main" val="521839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EDB3955-3341-2006-712D-3C33DD10ABD2}"/>
              </a:ext>
            </a:extLst>
          </p:cNvPr>
          <p:cNvSpPr>
            <a:spLocks noGrp="1"/>
          </p:cNvSpPr>
          <p:nvPr>
            <p:ph type="title"/>
          </p:nvPr>
        </p:nvSpPr>
        <p:spPr>
          <a:xfrm>
            <a:off x="401636" y="302916"/>
            <a:ext cx="10126844" cy="490520"/>
          </a:xfrm>
        </p:spPr>
        <p:txBody>
          <a:body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7374CA0E-0260-5018-4ECB-015C1341DAD2}"/>
              </a:ext>
            </a:extLst>
          </p:cNvPr>
          <p:cNvSpPr>
            <a:spLocks noGrp="1"/>
          </p:cNvSpPr>
          <p:nvPr>
            <p:ph idx="1"/>
          </p:nvPr>
        </p:nvSpPr>
        <p:spPr>
          <a:xfrm>
            <a:off x="401636" y="969178"/>
            <a:ext cx="11388728" cy="5387163"/>
          </a:xfrm>
        </p:spPr>
        <p:txBody>
          <a:bodyPr/>
          <a:lstStyle>
            <a:lvl1pPr marL="228600" indent="-228600">
              <a:buFont typeface="Calibri" panose="020F0502020204030204" pitchFamily="34" charset="0"/>
              <a:buChar char="•"/>
              <a:defRPr/>
            </a:lvl1pPr>
            <a:lvl4pPr marL="1657350" indent="-285750">
              <a:buFont typeface="Calibri" panose="020F050202020403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454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oadmap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544076-09FD-DE42-6180-D2601C5F16BD}"/>
              </a:ext>
            </a:extLst>
          </p:cNvPr>
          <p:cNvSpPr>
            <a:spLocks noGrp="1"/>
          </p:cNvSpPr>
          <p:nvPr>
            <p:ph type="title"/>
          </p:nvPr>
        </p:nvSpPr>
        <p:spPr>
          <a:xfrm>
            <a:off x="401636" y="302916"/>
            <a:ext cx="10126844" cy="490520"/>
          </a:xfrm>
        </p:spPr>
        <p:txBody>
          <a:bodyPr/>
          <a:lstStyle/>
          <a:p>
            <a:r>
              <a:rPr lang="en-US"/>
              <a:t>Click to edit Master title style</a:t>
            </a:r>
          </a:p>
        </p:txBody>
      </p:sp>
      <p:grpSp>
        <p:nvGrpSpPr>
          <p:cNvPr id="9" name="Group 8">
            <a:extLst>
              <a:ext uri="{FF2B5EF4-FFF2-40B4-BE49-F238E27FC236}">
                <a16:creationId xmlns:a16="http://schemas.microsoft.com/office/drawing/2014/main" id="{78B13E32-D8DE-38C1-80A7-2EDF7962FD7A}"/>
              </a:ext>
            </a:extLst>
          </p:cNvPr>
          <p:cNvGrpSpPr/>
          <p:nvPr/>
        </p:nvGrpSpPr>
        <p:grpSpPr>
          <a:xfrm>
            <a:off x="941608" y="5640728"/>
            <a:ext cx="8296154" cy="369332"/>
            <a:chOff x="1102183" y="5864876"/>
            <a:chExt cx="10810306" cy="369332"/>
          </a:xfrm>
        </p:grpSpPr>
        <p:sp>
          <p:nvSpPr>
            <p:cNvPr id="10" name="TextBox 9">
              <a:extLst>
                <a:ext uri="{FF2B5EF4-FFF2-40B4-BE49-F238E27FC236}">
                  <a16:creationId xmlns:a16="http://schemas.microsoft.com/office/drawing/2014/main" id="{D79F011F-B7C2-C34C-4EE4-B03C21136741}"/>
                </a:ext>
              </a:extLst>
            </p:cNvPr>
            <p:cNvSpPr txBox="1"/>
            <p:nvPr/>
          </p:nvSpPr>
          <p:spPr>
            <a:xfrm>
              <a:off x="1102183" y="5864876"/>
              <a:ext cx="3020099" cy="369332"/>
            </a:xfrm>
            <a:prstGeom prst="rect">
              <a:avLst/>
            </a:prstGeom>
            <a:solidFill>
              <a:schemeClr val="bg1">
                <a:lumMod val="85000"/>
              </a:schemeClr>
            </a:solidFill>
          </p:spPr>
          <p:txBody>
            <a:bodyPr wrap="square" rtlCol="0">
              <a:spAutoFit/>
            </a:bodyPr>
            <a:lstStyle/>
            <a:p>
              <a:pPr algn="ctr"/>
              <a:r>
                <a:rPr lang="en-US" dirty="0">
                  <a:latin typeface="Calibri" panose="020F0502020204030204" pitchFamily="34" charset="0"/>
                  <a:cs typeface="Calibri" panose="020F0502020204030204" pitchFamily="34" charset="0"/>
                </a:rPr>
                <a:t>Released</a:t>
              </a:r>
            </a:p>
          </p:txBody>
        </p:sp>
        <p:sp>
          <p:nvSpPr>
            <p:cNvPr id="11" name="TextBox 10">
              <a:extLst>
                <a:ext uri="{FF2B5EF4-FFF2-40B4-BE49-F238E27FC236}">
                  <a16:creationId xmlns:a16="http://schemas.microsoft.com/office/drawing/2014/main" id="{0B18EA0B-B01D-2B13-9F29-80FB88D56725}"/>
                </a:ext>
              </a:extLst>
            </p:cNvPr>
            <p:cNvSpPr txBox="1"/>
            <p:nvPr/>
          </p:nvSpPr>
          <p:spPr>
            <a:xfrm>
              <a:off x="4140981" y="5864876"/>
              <a:ext cx="3979147" cy="369332"/>
            </a:xfrm>
            <a:prstGeom prst="rect">
              <a:avLst/>
            </a:prstGeom>
            <a:solidFill>
              <a:schemeClr val="bg1">
                <a:lumMod val="85000"/>
              </a:schemeClr>
            </a:solidFill>
          </p:spPr>
          <p:txBody>
            <a:bodyPr wrap="square" rtlCol="0">
              <a:spAutoFit/>
            </a:bodyPr>
            <a:lstStyle/>
            <a:p>
              <a:pPr algn="ctr"/>
              <a:endParaRPr lang="en-US"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37A9D45-DD93-E8F1-72E5-1FAE4D54C5D0}"/>
                </a:ext>
              </a:extLst>
            </p:cNvPr>
            <p:cNvSpPr txBox="1"/>
            <p:nvPr/>
          </p:nvSpPr>
          <p:spPr>
            <a:xfrm>
              <a:off x="8131928" y="5864876"/>
              <a:ext cx="3780561" cy="369332"/>
            </a:xfrm>
            <a:prstGeom prst="rect">
              <a:avLst/>
            </a:prstGeom>
            <a:solidFill>
              <a:schemeClr val="bg1">
                <a:lumMod val="85000"/>
              </a:schemeClr>
            </a:solidFill>
          </p:spPr>
          <p:txBody>
            <a:bodyPr wrap="square" rtlCol="0">
              <a:spAutoFit/>
            </a:bodyPr>
            <a:lstStyle/>
            <a:p>
              <a:pPr algn="ctr"/>
              <a:endParaRPr lang="en-US" dirty="0">
                <a:latin typeface="Calibri" panose="020F0502020204030204" pitchFamily="34" charset="0"/>
                <a:cs typeface="Calibri" panose="020F0502020204030204" pitchFamily="34" charset="0"/>
              </a:endParaRPr>
            </a:p>
          </p:txBody>
        </p:sp>
      </p:grpSp>
      <p:sp>
        <p:nvSpPr>
          <p:cNvPr id="13" name="TextBox 12">
            <a:extLst>
              <a:ext uri="{FF2B5EF4-FFF2-40B4-BE49-F238E27FC236}">
                <a16:creationId xmlns:a16="http://schemas.microsoft.com/office/drawing/2014/main" id="{1C31471D-8589-A2F1-1B45-78C34B55FF6C}"/>
              </a:ext>
            </a:extLst>
          </p:cNvPr>
          <p:cNvSpPr txBox="1"/>
          <p:nvPr/>
        </p:nvSpPr>
        <p:spPr>
          <a:xfrm>
            <a:off x="9256341" y="5640728"/>
            <a:ext cx="2544620" cy="369332"/>
          </a:xfrm>
          <a:prstGeom prst="rect">
            <a:avLst/>
          </a:prstGeom>
          <a:solidFill>
            <a:schemeClr val="bg1">
              <a:lumMod val="85000"/>
            </a:schemeClr>
          </a:solidFill>
        </p:spPr>
        <p:txBody>
          <a:bodyPr wrap="square" rtlCol="0">
            <a:spAutoFit/>
          </a:bodyPr>
          <a:lstStyle/>
          <a:p>
            <a:pPr algn="ctr"/>
            <a:endParaRPr lang="en-US" dirty="0">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C9C69397-DBB2-7BAB-73C5-D7E178FEDDB0}"/>
              </a:ext>
            </a:extLst>
          </p:cNvPr>
          <p:cNvSpPr/>
          <p:nvPr/>
        </p:nvSpPr>
        <p:spPr>
          <a:xfrm>
            <a:off x="941607" y="4103624"/>
            <a:ext cx="11017251" cy="1440000"/>
          </a:xfrm>
          <a:prstGeom prst="rect">
            <a:avLst/>
          </a:prstGeom>
          <a:solidFill>
            <a:srgbClr val="BFF9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810153-ACA9-BA7B-0A06-888DB2467624}"/>
              </a:ext>
            </a:extLst>
          </p:cNvPr>
          <p:cNvSpPr/>
          <p:nvPr/>
        </p:nvSpPr>
        <p:spPr>
          <a:xfrm>
            <a:off x="941607" y="2507068"/>
            <a:ext cx="11017251" cy="1440000"/>
          </a:xfrm>
          <a:prstGeom prst="rect">
            <a:avLst/>
          </a:prstGeom>
          <a:solidFill>
            <a:srgbClr val="FFC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AB2712C-476C-42E3-4DA2-7EF4FD069575}"/>
              </a:ext>
            </a:extLst>
          </p:cNvPr>
          <p:cNvSpPr/>
          <p:nvPr/>
        </p:nvSpPr>
        <p:spPr>
          <a:xfrm>
            <a:off x="941607" y="914600"/>
            <a:ext cx="11017251" cy="1440000"/>
          </a:xfrm>
          <a:prstGeom prst="rect">
            <a:avLst/>
          </a:prstGeom>
          <a:solidFill>
            <a:srgbClr val="7030A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FD37CF-77E6-6E9E-9DF2-94E0BB63EE51}"/>
              </a:ext>
            </a:extLst>
          </p:cNvPr>
          <p:cNvSpPr/>
          <p:nvPr/>
        </p:nvSpPr>
        <p:spPr>
          <a:xfrm>
            <a:off x="221041" y="914600"/>
            <a:ext cx="576000" cy="144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2000" dirty="0">
              <a:solidFill>
                <a:schemeClr val="accent1"/>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E876436D-D713-3D90-BB3D-6B5E65C9EE52}"/>
              </a:ext>
            </a:extLst>
          </p:cNvPr>
          <p:cNvSpPr/>
          <p:nvPr/>
        </p:nvSpPr>
        <p:spPr>
          <a:xfrm>
            <a:off x="221041" y="2507068"/>
            <a:ext cx="576000" cy="144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2000" dirty="0">
              <a:solidFill>
                <a:schemeClr val="accent1"/>
              </a:solidFill>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B1824B33-E7EA-5858-0A63-C91E34C47F95}"/>
              </a:ext>
            </a:extLst>
          </p:cNvPr>
          <p:cNvSpPr/>
          <p:nvPr/>
        </p:nvSpPr>
        <p:spPr>
          <a:xfrm>
            <a:off x="221041" y="4103624"/>
            <a:ext cx="576000" cy="144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2000" dirty="0">
              <a:solidFill>
                <a:schemeClr val="accent1"/>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0C286549-A6B5-A385-33D9-09FB2A595CFD}"/>
              </a:ext>
            </a:extLst>
          </p:cNvPr>
          <p:cNvSpPr txBox="1"/>
          <p:nvPr/>
        </p:nvSpPr>
        <p:spPr>
          <a:xfrm>
            <a:off x="11819540" y="5640728"/>
            <a:ext cx="288000" cy="369332"/>
          </a:xfrm>
          <a:prstGeom prst="rect">
            <a:avLst/>
          </a:prstGeom>
          <a:solidFill>
            <a:schemeClr val="bg1">
              <a:lumMod val="85000"/>
            </a:schemeClr>
          </a:solidFill>
        </p:spPr>
        <p:txBody>
          <a:bodyPr wrap="square" rtlCol="0">
            <a:spAutoFit/>
          </a:bodyPr>
          <a:lstStyle/>
          <a:p>
            <a:pPr algn="ctr"/>
            <a:endParaRPr lang="en-US">
              <a:latin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39819620-17D8-1899-5F7D-368C104BB442}"/>
              </a:ext>
            </a:extLst>
          </p:cNvPr>
          <p:cNvGrpSpPr/>
          <p:nvPr/>
        </p:nvGrpSpPr>
        <p:grpSpPr>
          <a:xfrm>
            <a:off x="919614" y="6102626"/>
            <a:ext cx="4962163" cy="490331"/>
            <a:chOff x="919614" y="6102626"/>
            <a:chExt cx="4962163" cy="490331"/>
          </a:xfrm>
        </p:grpSpPr>
        <p:sp>
          <p:nvSpPr>
            <p:cNvPr id="22" name="Rounded Rectangle 58">
              <a:extLst>
                <a:ext uri="{FF2B5EF4-FFF2-40B4-BE49-F238E27FC236}">
                  <a16:creationId xmlns:a16="http://schemas.microsoft.com/office/drawing/2014/main" id="{AF45281A-1819-81F7-97B9-B655FF9DFF57}"/>
                </a:ext>
              </a:extLst>
            </p:cNvPr>
            <p:cNvSpPr>
              <a:spLocks noChangeAspect="1"/>
            </p:cNvSpPr>
            <p:nvPr/>
          </p:nvSpPr>
          <p:spPr>
            <a:xfrm rot="2700000">
              <a:off x="1621185" y="6231186"/>
              <a:ext cx="243493" cy="243493"/>
            </a:xfrm>
            <a:prstGeom prst="roundRect">
              <a:avLst/>
            </a:prstGeom>
            <a:solidFill>
              <a:schemeClr val="bg1"/>
            </a:solid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59">
              <a:extLst>
                <a:ext uri="{FF2B5EF4-FFF2-40B4-BE49-F238E27FC236}">
                  <a16:creationId xmlns:a16="http://schemas.microsoft.com/office/drawing/2014/main" id="{E79C0159-2672-B83A-2266-FAA36553CC26}"/>
                </a:ext>
              </a:extLst>
            </p:cNvPr>
            <p:cNvSpPr>
              <a:spLocks noChangeAspect="1"/>
            </p:cNvSpPr>
            <p:nvPr/>
          </p:nvSpPr>
          <p:spPr>
            <a:xfrm rot="2700000">
              <a:off x="1261880" y="6302564"/>
              <a:ext cx="108219" cy="108219"/>
            </a:xfrm>
            <a:prstGeom prst="roundRect">
              <a:avLst/>
            </a:prstGeom>
            <a:solidFill>
              <a:schemeClr val="bg1"/>
            </a:solid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73CBF6F1-F35A-AC6B-E89C-BAFDF5AED2B8}"/>
                </a:ext>
              </a:extLst>
            </p:cNvPr>
            <p:cNvCxnSpPr>
              <a:cxnSpLocks/>
            </p:cNvCxnSpPr>
            <p:nvPr/>
          </p:nvCxnSpPr>
          <p:spPr>
            <a:xfrm rot="5400000">
              <a:off x="1480197" y="6266673"/>
              <a:ext cx="0" cy="180000"/>
            </a:xfrm>
            <a:prstGeom prst="line">
              <a:avLst/>
            </a:prstGeom>
            <a:ln w="12700">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C0A3B6-BCE1-6175-E7D9-449C20A16558}"/>
                </a:ext>
              </a:extLst>
            </p:cNvPr>
            <p:cNvSpPr txBox="1"/>
            <p:nvPr/>
          </p:nvSpPr>
          <p:spPr>
            <a:xfrm>
              <a:off x="919614" y="6229715"/>
              <a:ext cx="408474" cy="253916"/>
            </a:xfrm>
            <a:prstGeom prst="rect">
              <a:avLst/>
            </a:prstGeom>
            <a:noFill/>
          </p:spPr>
          <p:txBody>
            <a:bodyPr wrap="square" rtlCol="0">
              <a:spAutoFit/>
            </a:bodyPr>
            <a:lstStyle/>
            <a:p>
              <a:pPr algn="ctr"/>
              <a:r>
                <a:rPr lang="en-US" sz="1050">
                  <a:latin typeface="Calibri" panose="020F0502020204030204" pitchFamily="34" charset="0"/>
                  <a:cs typeface="Calibri" panose="020F0502020204030204" pitchFamily="34" charset="0"/>
                </a:rPr>
                <a:t>CS</a:t>
              </a:r>
              <a:endParaRPr lang="en-US" sz="160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33BCF234-D112-29C0-EB18-D90AFE4CD0BF}"/>
                </a:ext>
              </a:extLst>
            </p:cNvPr>
            <p:cNvSpPr txBox="1"/>
            <p:nvPr/>
          </p:nvSpPr>
          <p:spPr>
            <a:xfrm>
              <a:off x="1849818" y="6229715"/>
              <a:ext cx="408474" cy="253916"/>
            </a:xfrm>
            <a:prstGeom prst="rect">
              <a:avLst/>
            </a:prstGeom>
            <a:noFill/>
          </p:spPr>
          <p:txBody>
            <a:bodyPr wrap="square" rtlCol="0">
              <a:spAutoFit/>
            </a:bodyPr>
            <a:lstStyle/>
            <a:p>
              <a:pPr algn="ctr"/>
              <a:r>
                <a:rPr lang="en-US" sz="1050">
                  <a:latin typeface="Calibri" panose="020F0502020204030204" pitchFamily="34" charset="0"/>
                  <a:cs typeface="Calibri" panose="020F0502020204030204" pitchFamily="34" charset="0"/>
                </a:rPr>
                <a:t>MP</a:t>
              </a:r>
              <a:endParaRPr lang="en-US" sz="1600">
                <a:latin typeface="Calibri" panose="020F0502020204030204" pitchFamily="34" charset="0"/>
                <a:cs typeface="Calibri" panose="020F0502020204030204" pitchFamily="34" charset="0"/>
              </a:endParaRPr>
            </a:p>
          </p:txBody>
        </p:sp>
        <p:sp>
          <p:nvSpPr>
            <p:cNvPr id="27" name="Rounded Rectangle 63">
              <a:extLst>
                <a:ext uri="{FF2B5EF4-FFF2-40B4-BE49-F238E27FC236}">
                  <a16:creationId xmlns:a16="http://schemas.microsoft.com/office/drawing/2014/main" id="{DB63A9B0-747C-F87D-50A4-7FD460E7E1B1}"/>
                </a:ext>
              </a:extLst>
            </p:cNvPr>
            <p:cNvSpPr>
              <a:spLocks noChangeAspect="1"/>
            </p:cNvSpPr>
            <p:nvPr/>
          </p:nvSpPr>
          <p:spPr>
            <a:xfrm rot="2700000">
              <a:off x="2393283" y="6284673"/>
              <a:ext cx="144000" cy="144000"/>
            </a:xfrm>
            <a:prstGeom prst="round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65">
              <a:extLst>
                <a:ext uri="{FF2B5EF4-FFF2-40B4-BE49-F238E27FC236}">
                  <a16:creationId xmlns:a16="http://schemas.microsoft.com/office/drawing/2014/main" id="{F92361B7-D1FC-967F-0A8F-A950A605FA8E}"/>
                </a:ext>
              </a:extLst>
            </p:cNvPr>
            <p:cNvSpPr>
              <a:spLocks noChangeAspect="1"/>
            </p:cNvSpPr>
            <p:nvPr/>
          </p:nvSpPr>
          <p:spPr>
            <a:xfrm rot="2700000">
              <a:off x="3419541" y="6284673"/>
              <a:ext cx="144000" cy="144000"/>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66">
              <a:extLst>
                <a:ext uri="{FF2B5EF4-FFF2-40B4-BE49-F238E27FC236}">
                  <a16:creationId xmlns:a16="http://schemas.microsoft.com/office/drawing/2014/main" id="{6A844D35-AAE3-2D9F-1078-52EDC80CEAD0}"/>
                </a:ext>
              </a:extLst>
            </p:cNvPr>
            <p:cNvSpPr>
              <a:spLocks noChangeAspect="1"/>
            </p:cNvSpPr>
            <p:nvPr/>
          </p:nvSpPr>
          <p:spPr>
            <a:xfrm rot="2700000">
              <a:off x="4585611" y="6284673"/>
              <a:ext cx="144000" cy="144000"/>
            </a:xfrm>
            <a:prstGeom prst="round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C244340-C6D6-79EE-C426-FA424DF76249}"/>
                </a:ext>
              </a:extLst>
            </p:cNvPr>
            <p:cNvSpPr txBox="1"/>
            <p:nvPr/>
          </p:nvSpPr>
          <p:spPr>
            <a:xfrm>
              <a:off x="2523379" y="6229715"/>
              <a:ext cx="1166070" cy="253916"/>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Production</a:t>
              </a:r>
            </a:p>
          </p:txBody>
        </p:sp>
        <p:sp>
          <p:nvSpPr>
            <p:cNvPr id="31" name="TextBox 30">
              <a:extLst>
                <a:ext uri="{FF2B5EF4-FFF2-40B4-BE49-F238E27FC236}">
                  <a16:creationId xmlns:a16="http://schemas.microsoft.com/office/drawing/2014/main" id="{CAF5A04E-E961-0E10-B7AC-4F976FFEA102}"/>
                </a:ext>
              </a:extLst>
            </p:cNvPr>
            <p:cNvSpPr txBox="1"/>
            <p:nvPr/>
          </p:nvSpPr>
          <p:spPr>
            <a:xfrm>
              <a:off x="3549637" y="6229715"/>
              <a:ext cx="1166070" cy="253916"/>
            </a:xfrm>
            <a:prstGeom prst="rect">
              <a:avLst/>
            </a:prstGeom>
            <a:noFill/>
          </p:spPr>
          <p:txBody>
            <a:bodyPr wrap="square" rtlCol="0">
              <a:spAutoFit/>
            </a:bodyPr>
            <a:lstStyle/>
            <a:p>
              <a:r>
                <a:rPr lang="en-US" sz="1050">
                  <a:latin typeface="Calibri" panose="020F0502020204030204" pitchFamily="34" charset="0"/>
                  <a:cs typeface="Calibri" panose="020F0502020204030204" pitchFamily="34" charset="0"/>
                </a:rPr>
                <a:t>Development</a:t>
              </a:r>
            </a:p>
          </p:txBody>
        </p:sp>
        <p:sp>
          <p:nvSpPr>
            <p:cNvPr id="32" name="TextBox 31">
              <a:extLst>
                <a:ext uri="{FF2B5EF4-FFF2-40B4-BE49-F238E27FC236}">
                  <a16:creationId xmlns:a16="http://schemas.microsoft.com/office/drawing/2014/main" id="{7BDC0056-53A4-9723-3515-23AA36C30BD4}"/>
                </a:ext>
              </a:extLst>
            </p:cNvPr>
            <p:cNvSpPr txBox="1"/>
            <p:nvPr/>
          </p:nvSpPr>
          <p:spPr>
            <a:xfrm>
              <a:off x="4715707" y="6229715"/>
              <a:ext cx="1166070" cy="253916"/>
            </a:xfrm>
            <a:prstGeom prst="rect">
              <a:avLst/>
            </a:prstGeom>
            <a:noFill/>
          </p:spPr>
          <p:txBody>
            <a:bodyPr wrap="square" rtlCol="0">
              <a:spAutoFit/>
            </a:bodyPr>
            <a:lstStyle/>
            <a:p>
              <a:r>
                <a:rPr lang="en-US" sz="1050">
                  <a:latin typeface="Calibri" panose="020F0502020204030204" pitchFamily="34" charset="0"/>
                  <a:cs typeface="Calibri" panose="020F0502020204030204" pitchFamily="34" charset="0"/>
                </a:rPr>
                <a:t>Planning</a:t>
              </a:r>
            </a:p>
          </p:txBody>
        </p:sp>
        <p:sp>
          <p:nvSpPr>
            <p:cNvPr id="33" name="Rectangle 32">
              <a:extLst>
                <a:ext uri="{FF2B5EF4-FFF2-40B4-BE49-F238E27FC236}">
                  <a16:creationId xmlns:a16="http://schemas.microsoft.com/office/drawing/2014/main" id="{B9C0097A-8BCC-DD9C-604C-5BA6EA0DB6E7}"/>
                </a:ext>
              </a:extLst>
            </p:cNvPr>
            <p:cNvSpPr/>
            <p:nvPr/>
          </p:nvSpPr>
          <p:spPr>
            <a:xfrm>
              <a:off x="941607" y="6102626"/>
              <a:ext cx="4379141" cy="49033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56813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oadmap 2">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5C17C3A-3638-5840-B02F-7067F41C503E}"/>
              </a:ext>
            </a:extLst>
          </p:cNvPr>
          <p:cNvSpPr>
            <a:spLocks noGrp="1"/>
          </p:cNvSpPr>
          <p:nvPr>
            <p:ph type="title"/>
          </p:nvPr>
        </p:nvSpPr>
        <p:spPr>
          <a:xfrm>
            <a:off x="401636" y="302916"/>
            <a:ext cx="10126844" cy="490520"/>
          </a:xfrm>
        </p:spPr>
        <p:txBody>
          <a:bodyPr/>
          <a:lstStyle/>
          <a:p>
            <a:r>
              <a:rPr lang="en-US"/>
              <a:t>Click to edit Master title style</a:t>
            </a:r>
          </a:p>
        </p:txBody>
      </p:sp>
      <p:grpSp>
        <p:nvGrpSpPr>
          <p:cNvPr id="9" name="Group 8">
            <a:extLst>
              <a:ext uri="{FF2B5EF4-FFF2-40B4-BE49-F238E27FC236}">
                <a16:creationId xmlns:a16="http://schemas.microsoft.com/office/drawing/2014/main" id="{074918D7-1C9F-1096-7FA7-CB45B2C72EA8}"/>
              </a:ext>
            </a:extLst>
          </p:cNvPr>
          <p:cNvGrpSpPr/>
          <p:nvPr/>
        </p:nvGrpSpPr>
        <p:grpSpPr>
          <a:xfrm>
            <a:off x="941608" y="5640728"/>
            <a:ext cx="8296154" cy="369332"/>
            <a:chOff x="1102183" y="5864876"/>
            <a:chExt cx="10810306" cy="369332"/>
          </a:xfrm>
        </p:grpSpPr>
        <p:sp>
          <p:nvSpPr>
            <p:cNvPr id="10" name="TextBox 9">
              <a:extLst>
                <a:ext uri="{FF2B5EF4-FFF2-40B4-BE49-F238E27FC236}">
                  <a16:creationId xmlns:a16="http://schemas.microsoft.com/office/drawing/2014/main" id="{0FF7D18F-08F7-9392-793A-96F1F62A748F}"/>
                </a:ext>
              </a:extLst>
            </p:cNvPr>
            <p:cNvSpPr txBox="1"/>
            <p:nvPr/>
          </p:nvSpPr>
          <p:spPr>
            <a:xfrm>
              <a:off x="1102183" y="5864876"/>
              <a:ext cx="3020099" cy="369332"/>
            </a:xfrm>
            <a:prstGeom prst="rect">
              <a:avLst/>
            </a:prstGeom>
            <a:solidFill>
              <a:schemeClr val="bg1">
                <a:lumMod val="85000"/>
              </a:schemeClr>
            </a:solidFill>
          </p:spPr>
          <p:txBody>
            <a:bodyPr wrap="square" rtlCol="0">
              <a:spAutoFit/>
            </a:bodyPr>
            <a:lstStyle/>
            <a:p>
              <a:pPr algn="ctr"/>
              <a:r>
                <a:rPr lang="en-US" dirty="0">
                  <a:latin typeface="Calibri" panose="020F0502020204030204" pitchFamily="34" charset="0"/>
                  <a:cs typeface="Calibri" panose="020F0502020204030204" pitchFamily="34" charset="0"/>
                </a:rPr>
                <a:t>Released</a:t>
              </a:r>
            </a:p>
          </p:txBody>
        </p:sp>
        <p:sp>
          <p:nvSpPr>
            <p:cNvPr id="11" name="TextBox 10">
              <a:extLst>
                <a:ext uri="{FF2B5EF4-FFF2-40B4-BE49-F238E27FC236}">
                  <a16:creationId xmlns:a16="http://schemas.microsoft.com/office/drawing/2014/main" id="{EA5F606C-300D-8B03-74F5-AFE40E503104}"/>
                </a:ext>
              </a:extLst>
            </p:cNvPr>
            <p:cNvSpPr txBox="1"/>
            <p:nvPr/>
          </p:nvSpPr>
          <p:spPr>
            <a:xfrm>
              <a:off x="4140981" y="5864876"/>
              <a:ext cx="3979147" cy="369332"/>
            </a:xfrm>
            <a:prstGeom prst="rect">
              <a:avLst/>
            </a:prstGeom>
            <a:solidFill>
              <a:schemeClr val="bg1">
                <a:lumMod val="85000"/>
              </a:schemeClr>
            </a:solidFill>
          </p:spPr>
          <p:txBody>
            <a:bodyPr wrap="square" rtlCol="0">
              <a:spAutoFit/>
            </a:bodyPr>
            <a:lstStyle/>
            <a:p>
              <a:pPr algn="ctr"/>
              <a:endParaRPr lang="en-US"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AA2E02D0-E8E9-003C-B161-7CC500118D1D}"/>
                </a:ext>
              </a:extLst>
            </p:cNvPr>
            <p:cNvSpPr txBox="1"/>
            <p:nvPr/>
          </p:nvSpPr>
          <p:spPr>
            <a:xfrm>
              <a:off x="8131928" y="5864876"/>
              <a:ext cx="3780561" cy="369332"/>
            </a:xfrm>
            <a:prstGeom prst="rect">
              <a:avLst/>
            </a:prstGeom>
            <a:solidFill>
              <a:schemeClr val="bg1">
                <a:lumMod val="85000"/>
              </a:schemeClr>
            </a:solidFill>
          </p:spPr>
          <p:txBody>
            <a:bodyPr wrap="square" rtlCol="0">
              <a:spAutoFit/>
            </a:bodyPr>
            <a:lstStyle/>
            <a:p>
              <a:pPr algn="ctr"/>
              <a:endParaRPr lang="en-US" dirty="0">
                <a:latin typeface="Calibri" panose="020F0502020204030204" pitchFamily="34" charset="0"/>
                <a:cs typeface="Calibri" panose="020F0502020204030204" pitchFamily="34" charset="0"/>
              </a:endParaRPr>
            </a:p>
          </p:txBody>
        </p:sp>
      </p:grpSp>
      <p:sp>
        <p:nvSpPr>
          <p:cNvPr id="13" name="TextBox 12">
            <a:extLst>
              <a:ext uri="{FF2B5EF4-FFF2-40B4-BE49-F238E27FC236}">
                <a16:creationId xmlns:a16="http://schemas.microsoft.com/office/drawing/2014/main" id="{19481724-FB96-907C-DF8D-F3DC38397D75}"/>
              </a:ext>
            </a:extLst>
          </p:cNvPr>
          <p:cNvSpPr txBox="1"/>
          <p:nvPr/>
        </p:nvSpPr>
        <p:spPr>
          <a:xfrm>
            <a:off x="9256341" y="5640728"/>
            <a:ext cx="2544620" cy="369332"/>
          </a:xfrm>
          <a:prstGeom prst="rect">
            <a:avLst/>
          </a:prstGeom>
          <a:solidFill>
            <a:schemeClr val="bg1">
              <a:lumMod val="85000"/>
            </a:schemeClr>
          </a:solidFill>
        </p:spPr>
        <p:txBody>
          <a:bodyPr wrap="square" rtlCol="0">
            <a:spAutoFit/>
          </a:bodyPr>
          <a:lstStyle/>
          <a:p>
            <a:pPr algn="ctr"/>
            <a:endParaRPr lang="en-US"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338AA88-D1BF-454F-6D14-376685E4AD59}"/>
              </a:ext>
            </a:extLst>
          </p:cNvPr>
          <p:cNvSpPr txBox="1"/>
          <p:nvPr/>
        </p:nvSpPr>
        <p:spPr>
          <a:xfrm>
            <a:off x="11819540" y="5640728"/>
            <a:ext cx="288000" cy="369332"/>
          </a:xfrm>
          <a:prstGeom prst="rect">
            <a:avLst/>
          </a:prstGeom>
          <a:solidFill>
            <a:schemeClr val="bg1">
              <a:lumMod val="85000"/>
            </a:schemeClr>
          </a:solidFill>
        </p:spPr>
        <p:txBody>
          <a:bodyPr wrap="square" rtlCol="0">
            <a:spAutoFit/>
          </a:bodyPr>
          <a:lstStyle/>
          <a:p>
            <a:pPr algn="ctr"/>
            <a:endParaRPr lang="en-US">
              <a:latin typeface="Calibri" panose="020F0502020204030204" pitchFamily="34" charset="0"/>
              <a:cs typeface="Calibri" panose="020F0502020204030204" pitchFamily="34" charset="0"/>
            </a:endParaRPr>
          </a:p>
        </p:txBody>
      </p:sp>
      <p:grpSp>
        <p:nvGrpSpPr>
          <p:cNvPr id="15" name="Group 14">
            <a:extLst>
              <a:ext uri="{FF2B5EF4-FFF2-40B4-BE49-F238E27FC236}">
                <a16:creationId xmlns:a16="http://schemas.microsoft.com/office/drawing/2014/main" id="{A3CEA6EB-976B-794F-E59A-91937700F426}"/>
              </a:ext>
            </a:extLst>
          </p:cNvPr>
          <p:cNvGrpSpPr/>
          <p:nvPr/>
        </p:nvGrpSpPr>
        <p:grpSpPr>
          <a:xfrm>
            <a:off x="919614" y="6102626"/>
            <a:ext cx="4962163" cy="490331"/>
            <a:chOff x="919614" y="6102626"/>
            <a:chExt cx="4962163" cy="490331"/>
          </a:xfrm>
        </p:grpSpPr>
        <p:sp>
          <p:nvSpPr>
            <p:cNvPr id="16" name="Rounded Rectangle 58">
              <a:extLst>
                <a:ext uri="{FF2B5EF4-FFF2-40B4-BE49-F238E27FC236}">
                  <a16:creationId xmlns:a16="http://schemas.microsoft.com/office/drawing/2014/main" id="{BAC87BB9-2CDB-FD6E-99EA-FBC19480094D}"/>
                </a:ext>
              </a:extLst>
            </p:cNvPr>
            <p:cNvSpPr>
              <a:spLocks noChangeAspect="1"/>
            </p:cNvSpPr>
            <p:nvPr/>
          </p:nvSpPr>
          <p:spPr>
            <a:xfrm rot="2700000">
              <a:off x="1621185" y="6231186"/>
              <a:ext cx="243493" cy="243493"/>
            </a:xfrm>
            <a:prstGeom prst="roundRect">
              <a:avLst/>
            </a:prstGeom>
            <a:solidFill>
              <a:schemeClr val="bg1"/>
            </a:solid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59">
              <a:extLst>
                <a:ext uri="{FF2B5EF4-FFF2-40B4-BE49-F238E27FC236}">
                  <a16:creationId xmlns:a16="http://schemas.microsoft.com/office/drawing/2014/main" id="{24A1AC64-3872-A77C-F896-288BBCD88D61}"/>
                </a:ext>
              </a:extLst>
            </p:cNvPr>
            <p:cNvSpPr>
              <a:spLocks noChangeAspect="1"/>
            </p:cNvSpPr>
            <p:nvPr/>
          </p:nvSpPr>
          <p:spPr>
            <a:xfrm rot="2700000">
              <a:off x="1261880" y="6302564"/>
              <a:ext cx="108219" cy="108219"/>
            </a:xfrm>
            <a:prstGeom prst="roundRect">
              <a:avLst/>
            </a:prstGeom>
            <a:solidFill>
              <a:schemeClr val="bg1"/>
            </a:solid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9687ABF-B840-682A-E562-0E4066928C0A}"/>
                </a:ext>
              </a:extLst>
            </p:cNvPr>
            <p:cNvCxnSpPr>
              <a:cxnSpLocks/>
            </p:cNvCxnSpPr>
            <p:nvPr/>
          </p:nvCxnSpPr>
          <p:spPr>
            <a:xfrm rot="5400000">
              <a:off x="1480197" y="6266673"/>
              <a:ext cx="0" cy="180000"/>
            </a:xfrm>
            <a:prstGeom prst="line">
              <a:avLst/>
            </a:prstGeom>
            <a:ln w="12700">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A3E6D64-52CF-1445-2E63-142B44145FD8}"/>
                </a:ext>
              </a:extLst>
            </p:cNvPr>
            <p:cNvSpPr txBox="1"/>
            <p:nvPr/>
          </p:nvSpPr>
          <p:spPr>
            <a:xfrm>
              <a:off x="919614" y="6229715"/>
              <a:ext cx="408474" cy="253916"/>
            </a:xfrm>
            <a:prstGeom prst="rect">
              <a:avLst/>
            </a:prstGeom>
            <a:noFill/>
          </p:spPr>
          <p:txBody>
            <a:bodyPr wrap="square" rtlCol="0">
              <a:spAutoFit/>
            </a:bodyPr>
            <a:lstStyle/>
            <a:p>
              <a:pPr algn="ctr"/>
              <a:r>
                <a:rPr lang="en-US" sz="1050">
                  <a:latin typeface="Calibri" panose="020F0502020204030204" pitchFamily="34" charset="0"/>
                  <a:cs typeface="Calibri" panose="020F0502020204030204" pitchFamily="34" charset="0"/>
                </a:rPr>
                <a:t>CS</a:t>
              </a:r>
              <a:endParaRPr lang="en-US" sz="16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83842D24-FFD9-E2BB-A244-5B166951E171}"/>
                </a:ext>
              </a:extLst>
            </p:cNvPr>
            <p:cNvSpPr txBox="1"/>
            <p:nvPr/>
          </p:nvSpPr>
          <p:spPr>
            <a:xfrm>
              <a:off x="1849818" y="6229715"/>
              <a:ext cx="408474" cy="253916"/>
            </a:xfrm>
            <a:prstGeom prst="rect">
              <a:avLst/>
            </a:prstGeom>
            <a:noFill/>
          </p:spPr>
          <p:txBody>
            <a:bodyPr wrap="square" rtlCol="0">
              <a:spAutoFit/>
            </a:bodyPr>
            <a:lstStyle/>
            <a:p>
              <a:pPr algn="ctr"/>
              <a:r>
                <a:rPr lang="en-US" sz="1050">
                  <a:latin typeface="Calibri" panose="020F0502020204030204" pitchFamily="34" charset="0"/>
                  <a:cs typeface="Calibri" panose="020F0502020204030204" pitchFamily="34" charset="0"/>
                </a:rPr>
                <a:t>MP</a:t>
              </a:r>
              <a:endParaRPr lang="en-US" sz="1600">
                <a:latin typeface="Calibri" panose="020F0502020204030204" pitchFamily="34" charset="0"/>
                <a:cs typeface="Calibri" panose="020F0502020204030204" pitchFamily="34" charset="0"/>
              </a:endParaRPr>
            </a:p>
          </p:txBody>
        </p:sp>
        <p:sp>
          <p:nvSpPr>
            <p:cNvPr id="21" name="Rounded Rectangle 63">
              <a:extLst>
                <a:ext uri="{FF2B5EF4-FFF2-40B4-BE49-F238E27FC236}">
                  <a16:creationId xmlns:a16="http://schemas.microsoft.com/office/drawing/2014/main" id="{7EB58771-3F20-F634-F373-02BAAD05636D}"/>
                </a:ext>
              </a:extLst>
            </p:cNvPr>
            <p:cNvSpPr>
              <a:spLocks noChangeAspect="1"/>
            </p:cNvSpPr>
            <p:nvPr/>
          </p:nvSpPr>
          <p:spPr>
            <a:xfrm rot="2700000">
              <a:off x="2393283" y="6284673"/>
              <a:ext cx="144000" cy="144000"/>
            </a:xfrm>
            <a:prstGeom prst="round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65">
              <a:extLst>
                <a:ext uri="{FF2B5EF4-FFF2-40B4-BE49-F238E27FC236}">
                  <a16:creationId xmlns:a16="http://schemas.microsoft.com/office/drawing/2014/main" id="{68BC6E4C-1A1D-E297-209B-DFB70276E1F3}"/>
                </a:ext>
              </a:extLst>
            </p:cNvPr>
            <p:cNvSpPr>
              <a:spLocks noChangeAspect="1"/>
            </p:cNvSpPr>
            <p:nvPr/>
          </p:nvSpPr>
          <p:spPr>
            <a:xfrm rot="2700000">
              <a:off x="3419541" y="6284673"/>
              <a:ext cx="144000" cy="144000"/>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66">
              <a:extLst>
                <a:ext uri="{FF2B5EF4-FFF2-40B4-BE49-F238E27FC236}">
                  <a16:creationId xmlns:a16="http://schemas.microsoft.com/office/drawing/2014/main" id="{67672C62-AE6C-7857-C7F2-1843211B06B7}"/>
                </a:ext>
              </a:extLst>
            </p:cNvPr>
            <p:cNvSpPr>
              <a:spLocks noChangeAspect="1"/>
            </p:cNvSpPr>
            <p:nvPr/>
          </p:nvSpPr>
          <p:spPr>
            <a:xfrm rot="2700000">
              <a:off x="4585611" y="6284673"/>
              <a:ext cx="144000" cy="144000"/>
            </a:xfrm>
            <a:prstGeom prst="round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509A57B-36F2-8834-E7E6-76E2B5F30BE8}"/>
                </a:ext>
              </a:extLst>
            </p:cNvPr>
            <p:cNvSpPr txBox="1"/>
            <p:nvPr/>
          </p:nvSpPr>
          <p:spPr>
            <a:xfrm>
              <a:off x="2523379" y="6229715"/>
              <a:ext cx="1166070" cy="253916"/>
            </a:xfrm>
            <a:prstGeom prst="rect">
              <a:avLst/>
            </a:prstGeom>
            <a:noFill/>
          </p:spPr>
          <p:txBody>
            <a:bodyPr wrap="square" rtlCol="0">
              <a:spAutoFit/>
            </a:bodyPr>
            <a:lstStyle/>
            <a:p>
              <a:r>
                <a:rPr lang="en-US" sz="1050">
                  <a:latin typeface="Calibri" panose="020F0502020204030204" pitchFamily="34" charset="0"/>
                  <a:cs typeface="Calibri" panose="020F0502020204030204" pitchFamily="34" charset="0"/>
                </a:rPr>
                <a:t>Production</a:t>
              </a:r>
            </a:p>
          </p:txBody>
        </p:sp>
        <p:sp>
          <p:nvSpPr>
            <p:cNvPr id="25" name="TextBox 24">
              <a:extLst>
                <a:ext uri="{FF2B5EF4-FFF2-40B4-BE49-F238E27FC236}">
                  <a16:creationId xmlns:a16="http://schemas.microsoft.com/office/drawing/2014/main" id="{3E21C72A-5409-2558-89E7-295A0C7392ED}"/>
                </a:ext>
              </a:extLst>
            </p:cNvPr>
            <p:cNvSpPr txBox="1"/>
            <p:nvPr/>
          </p:nvSpPr>
          <p:spPr>
            <a:xfrm>
              <a:off x="3549637" y="6229715"/>
              <a:ext cx="1166070" cy="253916"/>
            </a:xfrm>
            <a:prstGeom prst="rect">
              <a:avLst/>
            </a:prstGeom>
            <a:noFill/>
          </p:spPr>
          <p:txBody>
            <a:bodyPr wrap="square" rtlCol="0">
              <a:spAutoFit/>
            </a:bodyPr>
            <a:lstStyle/>
            <a:p>
              <a:r>
                <a:rPr lang="en-US" sz="1050">
                  <a:latin typeface="Calibri" panose="020F0502020204030204" pitchFamily="34" charset="0"/>
                  <a:cs typeface="Calibri" panose="020F0502020204030204" pitchFamily="34" charset="0"/>
                </a:rPr>
                <a:t>Development</a:t>
              </a:r>
            </a:p>
          </p:txBody>
        </p:sp>
        <p:sp>
          <p:nvSpPr>
            <p:cNvPr id="26" name="TextBox 25">
              <a:extLst>
                <a:ext uri="{FF2B5EF4-FFF2-40B4-BE49-F238E27FC236}">
                  <a16:creationId xmlns:a16="http://schemas.microsoft.com/office/drawing/2014/main" id="{B1AC1E27-83A2-D791-E57F-4C2E9813ADB2}"/>
                </a:ext>
              </a:extLst>
            </p:cNvPr>
            <p:cNvSpPr txBox="1"/>
            <p:nvPr/>
          </p:nvSpPr>
          <p:spPr>
            <a:xfrm>
              <a:off x="4715707" y="6229715"/>
              <a:ext cx="1166070" cy="253916"/>
            </a:xfrm>
            <a:prstGeom prst="rect">
              <a:avLst/>
            </a:prstGeom>
            <a:noFill/>
          </p:spPr>
          <p:txBody>
            <a:bodyPr wrap="square" rtlCol="0">
              <a:spAutoFit/>
            </a:bodyPr>
            <a:lstStyle/>
            <a:p>
              <a:r>
                <a:rPr lang="en-US" sz="1050">
                  <a:latin typeface="Calibri" panose="020F0502020204030204" pitchFamily="34" charset="0"/>
                  <a:cs typeface="Calibri" panose="020F0502020204030204" pitchFamily="34" charset="0"/>
                </a:rPr>
                <a:t>Planning</a:t>
              </a:r>
            </a:p>
          </p:txBody>
        </p:sp>
        <p:sp>
          <p:nvSpPr>
            <p:cNvPr id="27" name="Rectangle 26">
              <a:extLst>
                <a:ext uri="{FF2B5EF4-FFF2-40B4-BE49-F238E27FC236}">
                  <a16:creationId xmlns:a16="http://schemas.microsoft.com/office/drawing/2014/main" id="{6A16D37A-D78E-43FA-A045-E1B8F6B3A025}"/>
                </a:ext>
              </a:extLst>
            </p:cNvPr>
            <p:cNvSpPr/>
            <p:nvPr/>
          </p:nvSpPr>
          <p:spPr>
            <a:xfrm>
              <a:off x="941607" y="6102626"/>
              <a:ext cx="4379141" cy="49033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CC0F37BD-E7C5-1104-A04A-F91E4669DF81}"/>
              </a:ext>
            </a:extLst>
          </p:cNvPr>
          <p:cNvSpPr/>
          <p:nvPr/>
        </p:nvSpPr>
        <p:spPr>
          <a:xfrm>
            <a:off x="941607" y="3294490"/>
            <a:ext cx="11017251" cy="2240280"/>
          </a:xfrm>
          <a:prstGeom prst="rect">
            <a:avLst/>
          </a:prstGeom>
          <a:solidFill>
            <a:srgbClr val="BFF9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2CD77E3-AE32-7B91-0B49-EF84DBDD0744}"/>
              </a:ext>
            </a:extLst>
          </p:cNvPr>
          <p:cNvSpPr/>
          <p:nvPr/>
        </p:nvSpPr>
        <p:spPr>
          <a:xfrm>
            <a:off x="941607" y="906249"/>
            <a:ext cx="11017251" cy="2240280"/>
          </a:xfrm>
          <a:prstGeom prst="rect">
            <a:avLst/>
          </a:prstGeom>
          <a:solidFill>
            <a:srgbClr val="7030A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7AFB7A9-0518-AE13-51A5-55E8C7E32F0E}"/>
              </a:ext>
            </a:extLst>
          </p:cNvPr>
          <p:cNvSpPr/>
          <p:nvPr/>
        </p:nvSpPr>
        <p:spPr>
          <a:xfrm>
            <a:off x="226792" y="3294490"/>
            <a:ext cx="576000" cy="22402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2000" dirty="0">
              <a:solidFill>
                <a:schemeClr val="accent1"/>
              </a:solidFill>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23842987-0002-99DA-6915-E451425FD6CB}"/>
              </a:ext>
            </a:extLst>
          </p:cNvPr>
          <p:cNvSpPr/>
          <p:nvPr/>
        </p:nvSpPr>
        <p:spPr>
          <a:xfrm>
            <a:off x="226792" y="906249"/>
            <a:ext cx="576000" cy="22402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20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9188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oadmap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76C36-2E90-5116-C758-76F6FC9CE986}"/>
              </a:ext>
            </a:extLst>
          </p:cNvPr>
          <p:cNvSpPr>
            <a:spLocks noGrp="1"/>
          </p:cNvSpPr>
          <p:nvPr>
            <p:ph type="title"/>
          </p:nvPr>
        </p:nvSpPr>
        <p:spPr>
          <a:xfrm>
            <a:off x="401636" y="302916"/>
            <a:ext cx="10126844" cy="490520"/>
          </a:xfrm>
        </p:spPr>
        <p:txBody>
          <a:bodyPr/>
          <a:lstStyle/>
          <a:p>
            <a:r>
              <a:rPr lang="en-US"/>
              <a:t>Click to edit Master title style</a:t>
            </a:r>
          </a:p>
        </p:txBody>
      </p:sp>
      <p:grpSp>
        <p:nvGrpSpPr>
          <p:cNvPr id="8" name="Group 7">
            <a:extLst>
              <a:ext uri="{FF2B5EF4-FFF2-40B4-BE49-F238E27FC236}">
                <a16:creationId xmlns:a16="http://schemas.microsoft.com/office/drawing/2014/main" id="{398DFD44-A326-DF40-9A64-433B8CCF8A5A}"/>
              </a:ext>
            </a:extLst>
          </p:cNvPr>
          <p:cNvGrpSpPr/>
          <p:nvPr/>
        </p:nvGrpSpPr>
        <p:grpSpPr>
          <a:xfrm>
            <a:off x="941608" y="5640728"/>
            <a:ext cx="8296154" cy="369332"/>
            <a:chOff x="1102183" y="5864876"/>
            <a:chExt cx="10810306" cy="369332"/>
          </a:xfrm>
        </p:grpSpPr>
        <p:sp>
          <p:nvSpPr>
            <p:cNvPr id="9" name="TextBox 8">
              <a:extLst>
                <a:ext uri="{FF2B5EF4-FFF2-40B4-BE49-F238E27FC236}">
                  <a16:creationId xmlns:a16="http://schemas.microsoft.com/office/drawing/2014/main" id="{32F9AEA3-BE69-D650-95B4-0D905ED28E08}"/>
                </a:ext>
              </a:extLst>
            </p:cNvPr>
            <p:cNvSpPr txBox="1"/>
            <p:nvPr/>
          </p:nvSpPr>
          <p:spPr>
            <a:xfrm>
              <a:off x="1102183" y="5864876"/>
              <a:ext cx="3020099" cy="369332"/>
            </a:xfrm>
            <a:prstGeom prst="rect">
              <a:avLst/>
            </a:prstGeom>
            <a:solidFill>
              <a:schemeClr val="bg1">
                <a:lumMod val="85000"/>
              </a:schemeClr>
            </a:solidFill>
          </p:spPr>
          <p:txBody>
            <a:bodyPr wrap="square" rtlCol="0">
              <a:spAutoFit/>
            </a:bodyPr>
            <a:lstStyle/>
            <a:p>
              <a:pPr algn="ctr"/>
              <a:r>
                <a:rPr lang="en-US" dirty="0">
                  <a:latin typeface="Calibri" panose="020F0502020204030204" pitchFamily="34" charset="0"/>
                  <a:cs typeface="Calibri" panose="020F0502020204030204" pitchFamily="34" charset="0"/>
                </a:rPr>
                <a:t>Released</a:t>
              </a:r>
            </a:p>
          </p:txBody>
        </p:sp>
        <p:sp>
          <p:nvSpPr>
            <p:cNvPr id="10" name="TextBox 9">
              <a:extLst>
                <a:ext uri="{FF2B5EF4-FFF2-40B4-BE49-F238E27FC236}">
                  <a16:creationId xmlns:a16="http://schemas.microsoft.com/office/drawing/2014/main" id="{3F82152A-44AF-CCDF-0818-DBFF22B9CC15}"/>
                </a:ext>
              </a:extLst>
            </p:cNvPr>
            <p:cNvSpPr txBox="1"/>
            <p:nvPr/>
          </p:nvSpPr>
          <p:spPr>
            <a:xfrm>
              <a:off x="4140981" y="5864876"/>
              <a:ext cx="3979147" cy="369332"/>
            </a:xfrm>
            <a:prstGeom prst="rect">
              <a:avLst/>
            </a:prstGeom>
            <a:solidFill>
              <a:schemeClr val="bg1">
                <a:lumMod val="85000"/>
              </a:schemeClr>
            </a:solidFill>
          </p:spPr>
          <p:txBody>
            <a:bodyPr wrap="square" rtlCol="0">
              <a:spAutoFit/>
            </a:bodyPr>
            <a:lstStyle/>
            <a:p>
              <a:pPr algn="ctr"/>
              <a:endParaRPr lang="en-US"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041B0B2E-86AD-AAA7-0AE6-2D160A727BA5}"/>
                </a:ext>
              </a:extLst>
            </p:cNvPr>
            <p:cNvSpPr txBox="1"/>
            <p:nvPr/>
          </p:nvSpPr>
          <p:spPr>
            <a:xfrm>
              <a:off x="8131928" y="5864876"/>
              <a:ext cx="3780561" cy="369332"/>
            </a:xfrm>
            <a:prstGeom prst="rect">
              <a:avLst/>
            </a:prstGeom>
            <a:solidFill>
              <a:schemeClr val="bg1">
                <a:lumMod val="85000"/>
              </a:schemeClr>
            </a:solidFill>
          </p:spPr>
          <p:txBody>
            <a:bodyPr wrap="square" rtlCol="0">
              <a:spAutoFit/>
            </a:bodyPr>
            <a:lstStyle/>
            <a:p>
              <a:pPr algn="ctr"/>
              <a:endParaRPr lang="en-US" dirty="0">
                <a:latin typeface="Calibri" panose="020F0502020204030204" pitchFamily="34" charset="0"/>
                <a:cs typeface="Calibri" panose="020F0502020204030204" pitchFamily="34" charset="0"/>
              </a:endParaRPr>
            </a:p>
          </p:txBody>
        </p:sp>
      </p:grpSp>
      <p:sp>
        <p:nvSpPr>
          <p:cNvPr id="12" name="TextBox 11">
            <a:extLst>
              <a:ext uri="{FF2B5EF4-FFF2-40B4-BE49-F238E27FC236}">
                <a16:creationId xmlns:a16="http://schemas.microsoft.com/office/drawing/2014/main" id="{40840D07-9EA7-69EA-DCF9-4B3BA0B146F4}"/>
              </a:ext>
            </a:extLst>
          </p:cNvPr>
          <p:cNvSpPr txBox="1"/>
          <p:nvPr/>
        </p:nvSpPr>
        <p:spPr>
          <a:xfrm>
            <a:off x="9256341" y="5640728"/>
            <a:ext cx="2544620" cy="369332"/>
          </a:xfrm>
          <a:prstGeom prst="rect">
            <a:avLst/>
          </a:prstGeom>
          <a:solidFill>
            <a:schemeClr val="bg1">
              <a:lumMod val="85000"/>
            </a:schemeClr>
          </a:solidFill>
        </p:spPr>
        <p:txBody>
          <a:bodyPr wrap="square" rtlCol="0">
            <a:spAutoFit/>
          </a:bodyPr>
          <a:lstStyle/>
          <a:p>
            <a:pPr algn="ctr"/>
            <a:endParaRPr lang="en-US"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1E26D5A-CB6F-44C9-6C14-428328F7ACA5}"/>
              </a:ext>
            </a:extLst>
          </p:cNvPr>
          <p:cNvSpPr txBox="1"/>
          <p:nvPr/>
        </p:nvSpPr>
        <p:spPr>
          <a:xfrm>
            <a:off x="11819540" y="5640728"/>
            <a:ext cx="288000" cy="369332"/>
          </a:xfrm>
          <a:prstGeom prst="rect">
            <a:avLst/>
          </a:prstGeom>
          <a:solidFill>
            <a:schemeClr val="bg1">
              <a:lumMod val="85000"/>
            </a:schemeClr>
          </a:solidFill>
        </p:spPr>
        <p:txBody>
          <a:bodyPr wrap="square" rtlCol="0">
            <a:spAutoFit/>
          </a:bodyPr>
          <a:lstStyle/>
          <a:p>
            <a:pPr algn="ctr"/>
            <a:endParaRPr lang="en-US">
              <a:latin typeface="Calibri" panose="020F0502020204030204" pitchFamily="34" charset="0"/>
              <a:cs typeface="Calibri" panose="020F0502020204030204" pitchFamily="34" charset="0"/>
            </a:endParaRPr>
          </a:p>
        </p:txBody>
      </p:sp>
      <p:grpSp>
        <p:nvGrpSpPr>
          <p:cNvPr id="14" name="Group 13">
            <a:extLst>
              <a:ext uri="{FF2B5EF4-FFF2-40B4-BE49-F238E27FC236}">
                <a16:creationId xmlns:a16="http://schemas.microsoft.com/office/drawing/2014/main" id="{35CABA87-E5C5-332B-6341-B2752ACBBC5F}"/>
              </a:ext>
            </a:extLst>
          </p:cNvPr>
          <p:cNvGrpSpPr/>
          <p:nvPr/>
        </p:nvGrpSpPr>
        <p:grpSpPr>
          <a:xfrm>
            <a:off x="919614" y="6102626"/>
            <a:ext cx="4962163" cy="490331"/>
            <a:chOff x="919614" y="6102626"/>
            <a:chExt cx="4962163" cy="490331"/>
          </a:xfrm>
        </p:grpSpPr>
        <p:sp>
          <p:nvSpPr>
            <p:cNvPr id="15" name="Rounded Rectangle 58">
              <a:extLst>
                <a:ext uri="{FF2B5EF4-FFF2-40B4-BE49-F238E27FC236}">
                  <a16:creationId xmlns:a16="http://schemas.microsoft.com/office/drawing/2014/main" id="{07328B17-5E6D-DF22-2946-0A186541AF0D}"/>
                </a:ext>
              </a:extLst>
            </p:cNvPr>
            <p:cNvSpPr>
              <a:spLocks noChangeAspect="1"/>
            </p:cNvSpPr>
            <p:nvPr/>
          </p:nvSpPr>
          <p:spPr>
            <a:xfrm rot="2700000">
              <a:off x="1621185" y="6231186"/>
              <a:ext cx="243493" cy="243493"/>
            </a:xfrm>
            <a:prstGeom prst="roundRect">
              <a:avLst/>
            </a:prstGeom>
            <a:solidFill>
              <a:schemeClr val="bg1"/>
            </a:solid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59">
              <a:extLst>
                <a:ext uri="{FF2B5EF4-FFF2-40B4-BE49-F238E27FC236}">
                  <a16:creationId xmlns:a16="http://schemas.microsoft.com/office/drawing/2014/main" id="{E1B92644-FA0E-E212-43FA-B453DA446B4E}"/>
                </a:ext>
              </a:extLst>
            </p:cNvPr>
            <p:cNvSpPr>
              <a:spLocks noChangeAspect="1"/>
            </p:cNvSpPr>
            <p:nvPr/>
          </p:nvSpPr>
          <p:spPr>
            <a:xfrm rot="2700000">
              <a:off x="1261880" y="6302564"/>
              <a:ext cx="108219" cy="108219"/>
            </a:xfrm>
            <a:prstGeom prst="roundRect">
              <a:avLst/>
            </a:prstGeom>
            <a:solidFill>
              <a:schemeClr val="bg1"/>
            </a:solid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1C6D105-EB86-138A-8D67-5DCA61D99639}"/>
                </a:ext>
              </a:extLst>
            </p:cNvPr>
            <p:cNvCxnSpPr>
              <a:cxnSpLocks/>
            </p:cNvCxnSpPr>
            <p:nvPr/>
          </p:nvCxnSpPr>
          <p:spPr>
            <a:xfrm rot="5400000">
              <a:off x="1480197" y="6266673"/>
              <a:ext cx="0" cy="180000"/>
            </a:xfrm>
            <a:prstGeom prst="line">
              <a:avLst/>
            </a:prstGeom>
            <a:ln w="12700">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15B3F5-B929-D21A-C82B-032684D78DF1}"/>
                </a:ext>
              </a:extLst>
            </p:cNvPr>
            <p:cNvSpPr txBox="1"/>
            <p:nvPr/>
          </p:nvSpPr>
          <p:spPr>
            <a:xfrm>
              <a:off x="919614" y="6229715"/>
              <a:ext cx="408474" cy="253916"/>
            </a:xfrm>
            <a:prstGeom prst="rect">
              <a:avLst/>
            </a:prstGeom>
            <a:noFill/>
          </p:spPr>
          <p:txBody>
            <a:bodyPr wrap="square" rtlCol="0">
              <a:spAutoFit/>
            </a:bodyPr>
            <a:lstStyle/>
            <a:p>
              <a:pPr algn="ctr"/>
              <a:r>
                <a:rPr lang="en-US" sz="1050">
                  <a:latin typeface="Calibri" panose="020F0502020204030204" pitchFamily="34" charset="0"/>
                  <a:cs typeface="Calibri" panose="020F0502020204030204" pitchFamily="34" charset="0"/>
                </a:rPr>
                <a:t>CS</a:t>
              </a:r>
              <a:endParaRPr lang="en-US" sz="160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0ED2D94A-79AA-018F-0F97-29850999DE25}"/>
                </a:ext>
              </a:extLst>
            </p:cNvPr>
            <p:cNvSpPr txBox="1"/>
            <p:nvPr/>
          </p:nvSpPr>
          <p:spPr>
            <a:xfrm>
              <a:off x="1849818" y="6229715"/>
              <a:ext cx="408474" cy="253916"/>
            </a:xfrm>
            <a:prstGeom prst="rect">
              <a:avLst/>
            </a:prstGeom>
            <a:noFill/>
          </p:spPr>
          <p:txBody>
            <a:bodyPr wrap="square" rtlCol="0">
              <a:spAutoFit/>
            </a:bodyPr>
            <a:lstStyle/>
            <a:p>
              <a:pPr algn="ctr"/>
              <a:r>
                <a:rPr lang="en-US" sz="1050">
                  <a:latin typeface="Calibri" panose="020F0502020204030204" pitchFamily="34" charset="0"/>
                  <a:cs typeface="Calibri" panose="020F0502020204030204" pitchFamily="34" charset="0"/>
                </a:rPr>
                <a:t>MP</a:t>
              </a:r>
              <a:endParaRPr lang="en-US" sz="1600">
                <a:latin typeface="Calibri" panose="020F0502020204030204" pitchFamily="34" charset="0"/>
                <a:cs typeface="Calibri" panose="020F0502020204030204" pitchFamily="34" charset="0"/>
              </a:endParaRPr>
            </a:p>
          </p:txBody>
        </p:sp>
        <p:sp>
          <p:nvSpPr>
            <p:cNvPr id="20" name="Rounded Rectangle 63">
              <a:extLst>
                <a:ext uri="{FF2B5EF4-FFF2-40B4-BE49-F238E27FC236}">
                  <a16:creationId xmlns:a16="http://schemas.microsoft.com/office/drawing/2014/main" id="{03FCC9AA-9634-CFEA-3CE1-910C745F74AD}"/>
                </a:ext>
              </a:extLst>
            </p:cNvPr>
            <p:cNvSpPr>
              <a:spLocks noChangeAspect="1"/>
            </p:cNvSpPr>
            <p:nvPr/>
          </p:nvSpPr>
          <p:spPr>
            <a:xfrm rot="2700000">
              <a:off x="2393283" y="6284673"/>
              <a:ext cx="144000" cy="144000"/>
            </a:xfrm>
            <a:prstGeom prst="round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65">
              <a:extLst>
                <a:ext uri="{FF2B5EF4-FFF2-40B4-BE49-F238E27FC236}">
                  <a16:creationId xmlns:a16="http://schemas.microsoft.com/office/drawing/2014/main" id="{0523910E-689A-3B9A-12D4-0F6413F078BD}"/>
                </a:ext>
              </a:extLst>
            </p:cNvPr>
            <p:cNvSpPr>
              <a:spLocks noChangeAspect="1"/>
            </p:cNvSpPr>
            <p:nvPr/>
          </p:nvSpPr>
          <p:spPr>
            <a:xfrm rot="2700000">
              <a:off x="3419541" y="6284673"/>
              <a:ext cx="144000" cy="144000"/>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66">
              <a:extLst>
                <a:ext uri="{FF2B5EF4-FFF2-40B4-BE49-F238E27FC236}">
                  <a16:creationId xmlns:a16="http://schemas.microsoft.com/office/drawing/2014/main" id="{960171C4-5CFE-F313-AEF1-2D4A9A3A4E97}"/>
                </a:ext>
              </a:extLst>
            </p:cNvPr>
            <p:cNvSpPr>
              <a:spLocks noChangeAspect="1"/>
            </p:cNvSpPr>
            <p:nvPr/>
          </p:nvSpPr>
          <p:spPr>
            <a:xfrm rot="2700000">
              <a:off x="4585611" y="6284673"/>
              <a:ext cx="144000" cy="144000"/>
            </a:xfrm>
            <a:prstGeom prst="round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5FD7FE9-56BB-AAA2-85FB-AD46E3FB887E}"/>
                </a:ext>
              </a:extLst>
            </p:cNvPr>
            <p:cNvSpPr txBox="1"/>
            <p:nvPr/>
          </p:nvSpPr>
          <p:spPr>
            <a:xfrm>
              <a:off x="2523379" y="6229715"/>
              <a:ext cx="1166070" cy="253916"/>
            </a:xfrm>
            <a:prstGeom prst="rect">
              <a:avLst/>
            </a:prstGeom>
            <a:noFill/>
          </p:spPr>
          <p:txBody>
            <a:bodyPr wrap="square" rtlCol="0">
              <a:spAutoFit/>
            </a:bodyPr>
            <a:lstStyle/>
            <a:p>
              <a:r>
                <a:rPr lang="en-US" sz="1050">
                  <a:latin typeface="Calibri" panose="020F0502020204030204" pitchFamily="34" charset="0"/>
                  <a:cs typeface="Calibri" panose="020F0502020204030204" pitchFamily="34" charset="0"/>
                </a:rPr>
                <a:t>Production</a:t>
              </a:r>
            </a:p>
          </p:txBody>
        </p:sp>
        <p:sp>
          <p:nvSpPr>
            <p:cNvPr id="24" name="TextBox 23">
              <a:extLst>
                <a:ext uri="{FF2B5EF4-FFF2-40B4-BE49-F238E27FC236}">
                  <a16:creationId xmlns:a16="http://schemas.microsoft.com/office/drawing/2014/main" id="{25D40EB2-2037-BFD8-1444-201FB11CC780}"/>
                </a:ext>
              </a:extLst>
            </p:cNvPr>
            <p:cNvSpPr txBox="1"/>
            <p:nvPr/>
          </p:nvSpPr>
          <p:spPr>
            <a:xfrm>
              <a:off x="3549637" y="6229715"/>
              <a:ext cx="1166070" cy="253916"/>
            </a:xfrm>
            <a:prstGeom prst="rect">
              <a:avLst/>
            </a:prstGeom>
            <a:noFill/>
          </p:spPr>
          <p:txBody>
            <a:bodyPr wrap="square" rtlCol="0">
              <a:spAutoFit/>
            </a:bodyPr>
            <a:lstStyle/>
            <a:p>
              <a:r>
                <a:rPr lang="en-US" sz="1050">
                  <a:latin typeface="Calibri" panose="020F0502020204030204" pitchFamily="34" charset="0"/>
                  <a:cs typeface="Calibri" panose="020F0502020204030204" pitchFamily="34" charset="0"/>
                </a:rPr>
                <a:t>Development</a:t>
              </a:r>
            </a:p>
          </p:txBody>
        </p:sp>
        <p:sp>
          <p:nvSpPr>
            <p:cNvPr id="25" name="TextBox 24">
              <a:extLst>
                <a:ext uri="{FF2B5EF4-FFF2-40B4-BE49-F238E27FC236}">
                  <a16:creationId xmlns:a16="http://schemas.microsoft.com/office/drawing/2014/main" id="{6F846086-6AFC-B556-8E8A-542540768DDD}"/>
                </a:ext>
              </a:extLst>
            </p:cNvPr>
            <p:cNvSpPr txBox="1"/>
            <p:nvPr/>
          </p:nvSpPr>
          <p:spPr>
            <a:xfrm>
              <a:off x="4715707" y="6229715"/>
              <a:ext cx="1166070" cy="253916"/>
            </a:xfrm>
            <a:prstGeom prst="rect">
              <a:avLst/>
            </a:prstGeom>
            <a:noFill/>
          </p:spPr>
          <p:txBody>
            <a:bodyPr wrap="square" rtlCol="0">
              <a:spAutoFit/>
            </a:bodyPr>
            <a:lstStyle/>
            <a:p>
              <a:r>
                <a:rPr lang="en-US" sz="1050">
                  <a:latin typeface="Calibri" panose="020F0502020204030204" pitchFamily="34" charset="0"/>
                  <a:cs typeface="Calibri" panose="020F0502020204030204" pitchFamily="34" charset="0"/>
                </a:rPr>
                <a:t>Planning</a:t>
              </a:r>
            </a:p>
          </p:txBody>
        </p:sp>
        <p:sp>
          <p:nvSpPr>
            <p:cNvPr id="26" name="Rectangle 25">
              <a:extLst>
                <a:ext uri="{FF2B5EF4-FFF2-40B4-BE49-F238E27FC236}">
                  <a16:creationId xmlns:a16="http://schemas.microsoft.com/office/drawing/2014/main" id="{2A682ADD-4B54-676C-93A2-35B1F9D82BFD}"/>
                </a:ext>
              </a:extLst>
            </p:cNvPr>
            <p:cNvSpPr/>
            <p:nvPr/>
          </p:nvSpPr>
          <p:spPr>
            <a:xfrm>
              <a:off x="941607" y="6102626"/>
              <a:ext cx="4379141" cy="49033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C1FBAE65-78B8-EB03-E128-504F76825515}"/>
              </a:ext>
            </a:extLst>
          </p:cNvPr>
          <p:cNvSpPr/>
          <p:nvPr/>
        </p:nvSpPr>
        <p:spPr>
          <a:xfrm>
            <a:off x="941607" y="906248"/>
            <a:ext cx="11017251" cy="4600019"/>
          </a:xfrm>
          <a:prstGeom prst="rect">
            <a:avLst/>
          </a:prstGeom>
          <a:solidFill>
            <a:srgbClr val="BFF9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2BF23D4-D7FE-44C8-DC6D-3B3820258B41}"/>
              </a:ext>
            </a:extLst>
          </p:cNvPr>
          <p:cNvSpPr/>
          <p:nvPr/>
        </p:nvSpPr>
        <p:spPr>
          <a:xfrm>
            <a:off x="233142" y="906249"/>
            <a:ext cx="576000" cy="46000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20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2982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BD929C1A-4026-CCF7-D4EB-5DC5A036FB5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4734"/>
            <a:ext cx="12192000" cy="6862734"/>
          </a:xfrm>
          <a:prstGeom prst="rect">
            <a:avLst/>
          </a:prstGeom>
        </p:spPr>
      </p:pic>
      <p:sp>
        <p:nvSpPr>
          <p:cNvPr id="13" name="Title 1">
            <a:extLst>
              <a:ext uri="{FF2B5EF4-FFF2-40B4-BE49-F238E27FC236}">
                <a16:creationId xmlns:a16="http://schemas.microsoft.com/office/drawing/2014/main" id="{DC78A57F-CCC7-B463-44F9-68D96C78187C}"/>
              </a:ext>
            </a:extLst>
          </p:cNvPr>
          <p:cNvSpPr>
            <a:spLocks noGrp="1"/>
          </p:cNvSpPr>
          <p:nvPr>
            <p:ph type="title" hasCustomPrompt="1"/>
          </p:nvPr>
        </p:nvSpPr>
        <p:spPr>
          <a:xfrm>
            <a:off x="451097" y="2327563"/>
            <a:ext cx="6068289" cy="1385455"/>
          </a:xfrm>
        </p:spPr>
        <p:txBody>
          <a:bodyPr anchor="t" anchorCtr="0"/>
          <a:lstStyle>
            <a:lvl1pPr>
              <a:defRPr sz="5200" b="1">
                <a:solidFill>
                  <a:schemeClr val="bg1"/>
                </a:solidFill>
              </a:defRPr>
            </a:lvl1pPr>
          </a:lstStyle>
          <a:p>
            <a:r>
              <a:rPr lang="en-GB" dirty="0"/>
              <a:t>Click to edit the Master title style</a:t>
            </a:r>
            <a:endParaRPr lang="en-US" dirty="0"/>
          </a:p>
        </p:txBody>
      </p:sp>
      <p:sp>
        <p:nvSpPr>
          <p:cNvPr id="14" name="Text Placeholder 2">
            <a:extLst>
              <a:ext uri="{FF2B5EF4-FFF2-40B4-BE49-F238E27FC236}">
                <a16:creationId xmlns:a16="http://schemas.microsoft.com/office/drawing/2014/main" id="{B410F718-F28B-FA72-F27B-01C320A33910}"/>
              </a:ext>
            </a:extLst>
          </p:cNvPr>
          <p:cNvSpPr>
            <a:spLocks noGrp="1"/>
          </p:cNvSpPr>
          <p:nvPr>
            <p:ph type="body" idx="1"/>
          </p:nvPr>
        </p:nvSpPr>
        <p:spPr>
          <a:xfrm>
            <a:off x="451096" y="3869027"/>
            <a:ext cx="6068291" cy="6487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5" name="Picture 14">
            <a:extLst>
              <a:ext uri="{FF2B5EF4-FFF2-40B4-BE49-F238E27FC236}">
                <a16:creationId xmlns:a16="http://schemas.microsoft.com/office/drawing/2014/main" id="{A6FA5C98-0A04-2D9E-EFB7-ECFAC76EBDA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69850" y="564160"/>
            <a:ext cx="2343858" cy="1225546"/>
          </a:xfrm>
          <a:prstGeom prst="rect">
            <a:avLst/>
          </a:prstGeom>
        </p:spPr>
      </p:pic>
      <p:sp>
        <p:nvSpPr>
          <p:cNvPr id="16" name="Text Placeholder 2">
            <a:extLst>
              <a:ext uri="{FF2B5EF4-FFF2-40B4-BE49-F238E27FC236}">
                <a16:creationId xmlns:a16="http://schemas.microsoft.com/office/drawing/2014/main" id="{8EDBB519-8AFA-7FDC-C3CB-3073C0E68382}"/>
              </a:ext>
            </a:extLst>
          </p:cNvPr>
          <p:cNvSpPr>
            <a:spLocks noGrp="1"/>
          </p:cNvSpPr>
          <p:nvPr>
            <p:ph type="body" idx="11"/>
          </p:nvPr>
        </p:nvSpPr>
        <p:spPr>
          <a:xfrm>
            <a:off x="451095" y="4969694"/>
            <a:ext cx="6068291" cy="52348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555163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14EF9B-D138-42C6-9229-4055B091000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4" name="Title 1">
            <a:extLst>
              <a:ext uri="{FF2B5EF4-FFF2-40B4-BE49-F238E27FC236}">
                <a16:creationId xmlns:a16="http://schemas.microsoft.com/office/drawing/2014/main" id="{5C8FFE65-7405-0957-35C5-8F9B488F1C59}"/>
              </a:ext>
            </a:extLst>
          </p:cNvPr>
          <p:cNvSpPr>
            <a:spLocks noGrp="1"/>
          </p:cNvSpPr>
          <p:nvPr>
            <p:ph type="title" hasCustomPrompt="1"/>
          </p:nvPr>
        </p:nvSpPr>
        <p:spPr>
          <a:xfrm>
            <a:off x="451097" y="2327563"/>
            <a:ext cx="6068289" cy="1385455"/>
          </a:xfrm>
        </p:spPr>
        <p:txBody>
          <a:bodyPr anchor="t" anchorCtr="0"/>
          <a:lstStyle>
            <a:lvl1pPr>
              <a:defRPr sz="5200" b="1">
                <a:solidFill>
                  <a:schemeClr val="bg1"/>
                </a:solidFill>
              </a:defRPr>
            </a:lvl1pPr>
          </a:lstStyle>
          <a:p>
            <a:r>
              <a:rPr lang="en-GB" dirty="0"/>
              <a:t>Click to edit the Master title style</a:t>
            </a:r>
            <a:endParaRPr lang="en-US" dirty="0"/>
          </a:p>
        </p:txBody>
      </p:sp>
      <p:sp>
        <p:nvSpPr>
          <p:cNvPr id="5" name="Text Placeholder 2">
            <a:extLst>
              <a:ext uri="{FF2B5EF4-FFF2-40B4-BE49-F238E27FC236}">
                <a16:creationId xmlns:a16="http://schemas.microsoft.com/office/drawing/2014/main" id="{8A585C77-0B43-1BB3-6325-B6120C2FD0D3}"/>
              </a:ext>
            </a:extLst>
          </p:cNvPr>
          <p:cNvSpPr>
            <a:spLocks noGrp="1"/>
          </p:cNvSpPr>
          <p:nvPr>
            <p:ph type="body" idx="1"/>
          </p:nvPr>
        </p:nvSpPr>
        <p:spPr>
          <a:xfrm>
            <a:off x="451096" y="3869027"/>
            <a:ext cx="6068291" cy="6487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6" name="Picture 5">
            <a:extLst>
              <a:ext uri="{FF2B5EF4-FFF2-40B4-BE49-F238E27FC236}">
                <a16:creationId xmlns:a16="http://schemas.microsoft.com/office/drawing/2014/main" id="{BDF04549-3B15-5590-2934-80F3918A758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69850" y="564160"/>
            <a:ext cx="2343858" cy="1225546"/>
          </a:xfrm>
          <a:prstGeom prst="rect">
            <a:avLst/>
          </a:prstGeom>
        </p:spPr>
      </p:pic>
      <p:sp>
        <p:nvSpPr>
          <p:cNvPr id="8" name="Text Placeholder 2">
            <a:extLst>
              <a:ext uri="{FF2B5EF4-FFF2-40B4-BE49-F238E27FC236}">
                <a16:creationId xmlns:a16="http://schemas.microsoft.com/office/drawing/2014/main" id="{30DCC11B-D6CB-93A6-19C4-F01CFD7B813D}"/>
              </a:ext>
            </a:extLst>
          </p:cNvPr>
          <p:cNvSpPr>
            <a:spLocks noGrp="1"/>
          </p:cNvSpPr>
          <p:nvPr>
            <p:ph type="body" idx="11"/>
          </p:nvPr>
        </p:nvSpPr>
        <p:spPr>
          <a:xfrm>
            <a:off x="451095" y="4969694"/>
            <a:ext cx="6068291" cy="52348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617878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FDD0EC-A0FA-44A4-1704-00C22C9AAAFE}"/>
              </a:ext>
            </a:extLst>
          </p:cNvPr>
          <p:cNvSpPr/>
          <p:nvPr/>
        </p:nvSpPr>
        <p:spPr>
          <a:xfrm flipV="1">
            <a:off x="1" y="3054567"/>
            <a:ext cx="12192000" cy="2624822"/>
          </a:xfrm>
          <a:prstGeom prst="rect">
            <a:avLst/>
          </a:prstGeom>
          <a:solidFill>
            <a:schemeClr val="bg2">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B45F17-572D-74A5-3809-8205C94FE61F}"/>
              </a:ext>
            </a:extLst>
          </p:cNvPr>
          <p:cNvSpPr/>
          <p:nvPr/>
        </p:nvSpPr>
        <p:spPr>
          <a:xfrm flipV="1">
            <a:off x="1" y="-3"/>
            <a:ext cx="12192000" cy="3024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3306EBD-5044-5D86-5448-45246682490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3024617"/>
            <a:ext cx="12192000" cy="2379073"/>
          </a:xfrm>
          <a:prstGeom prst="rect">
            <a:avLst/>
          </a:prstGeom>
        </p:spPr>
      </p:pic>
      <p:sp>
        <p:nvSpPr>
          <p:cNvPr id="10" name="Rectangle: Rounded Corners 9">
            <a:extLst>
              <a:ext uri="{FF2B5EF4-FFF2-40B4-BE49-F238E27FC236}">
                <a16:creationId xmlns:a16="http://schemas.microsoft.com/office/drawing/2014/main" id="{296B5B87-35BA-5B20-8521-CF1A5FE27712}"/>
              </a:ext>
            </a:extLst>
          </p:cNvPr>
          <p:cNvSpPr/>
          <p:nvPr/>
        </p:nvSpPr>
        <p:spPr>
          <a:xfrm>
            <a:off x="-796160" y="2253788"/>
            <a:ext cx="12222217" cy="1497983"/>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1" name="Picture 10">
            <a:extLst>
              <a:ext uri="{FF2B5EF4-FFF2-40B4-BE49-F238E27FC236}">
                <a16:creationId xmlns:a16="http://schemas.microsoft.com/office/drawing/2014/main" id="{DF19FD86-3738-F42E-34A0-E2FE5DA7A45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398086" y="507278"/>
            <a:ext cx="2343856" cy="1225546"/>
          </a:xfrm>
          <a:prstGeom prst="rect">
            <a:avLst/>
          </a:prstGeom>
          <a:effectLst/>
        </p:spPr>
      </p:pic>
      <p:sp>
        <p:nvSpPr>
          <p:cNvPr id="12" name="Text Placeholder 2">
            <a:extLst>
              <a:ext uri="{FF2B5EF4-FFF2-40B4-BE49-F238E27FC236}">
                <a16:creationId xmlns:a16="http://schemas.microsoft.com/office/drawing/2014/main" id="{F451BBBC-9DE2-FCAA-6B90-E15D8C4953F4}"/>
              </a:ext>
            </a:extLst>
          </p:cNvPr>
          <p:cNvSpPr>
            <a:spLocks noGrp="1"/>
          </p:cNvSpPr>
          <p:nvPr>
            <p:ph type="body" idx="1"/>
          </p:nvPr>
        </p:nvSpPr>
        <p:spPr>
          <a:xfrm>
            <a:off x="317692" y="3116767"/>
            <a:ext cx="11556616" cy="540413"/>
          </a:xfrm>
        </p:spPr>
        <p:txBody>
          <a:bodyPr/>
          <a:lstStyle>
            <a:lvl1pPr marL="0" indent="0">
              <a:buNone/>
              <a:defRPr sz="2400" i="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Title 1">
            <a:extLst>
              <a:ext uri="{FF2B5EF4-FFF2-40B4-BE49-F238E27FC236}">
                <a16:creationId xmlns:a16="http://schemas.microsoft.com/office/drawing/2014/main" id="{EE12A4CE-BF1B-C91F-F673-08ADC956AA0E}"/>
              </a:ext>
            </a:extLst>
          </p:cNvPr>
          <p:cNvSpPr>
            <a:spLocks noGrp="1"/>
          </p:cNvSpPr>
          <p:nvPr>
            <p:ph type="title" hasCustomPrompt="1"/>
          </p:nvPr>
        </p:nvSpPr>
        <p:spPr>
          <a:xfrm>
            <a:off x="317692" y="2437192"/>
            <a:ext cx="11556616" cy="679575"/>
          </a:xfrm>
        </p:spPr>
        <p:txBody>
          <a:bodyPr anchor="t" anchorCtr="0"/>
          <a:lstStyle>
            <a:lvl1pPr>
              <a:defRPr sz="4800" b="1" cap="none" baseline="0">
                <a:solidFill>
                  <a:schemeClr val="bg1"/>
                </a:solidFill>
                <a:effectLst/>
              </a:defRPr>
            </a:lvl1pPr>
          </a:lstStyle>
          <a:p>
            <a:r>
              <a:rPr lang="en-GB" dirty="0"/>
              <a:t>Click to edit the Master title style</a:t>
            </a:r>
            <a:endParaRPr lang="en-US" dirty="0"/>
          </a:p>
        </p:txBody>
      </p:sp>
    </p:spTree>
    <p:extLst>
      <p:ext uri="{BB962C8B-B14F-4D97-AF65-F5344CB8AC3E}">
        <p14:creationId xmlns:p14="http://schemas.microsoft.com/office/powerpoint/2010/main" val="2388646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413D2E-F28D-E980-95B8-B59693AFA937}"/>
              </a:ext>
            </a:extLst>
          </p:cNvPr>
          <p:cNvSpPr/>
          <p:nvPr/>
        </p:nvSpPr>
        <p:spPr>
          <a:xfrm flipV="1">
            <a:off x="1" y="3054567"/>
            <a:ext cx="12192000" cy="2624822"/>
          </a:xfrm>
          <a:prstGeom prst="rect">
            <a:avLst/>
          </a:prstGeom>
          <a:solidFill>
            <a:schemeClr val="bg2">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F454C43-6B2A-2E73-E44B-FE551811E8D1}"/>
              </a:ext>
            </a:extLst>
          </p:cNvPr>
          <p:cNvSpPr/>
          <p:nvPr/>
        </p:nvSpPr>
        <p:spPr>
          <a:xfrm flipV="1">
            <a:off x="1" y="-3"/>
            <a:ext cx="12192000" cy="3024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737844E-5ACD-065C-7EB3-268933D9739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3024617"/>
            <a:ext cx="12192000" cy="2379073"/>
          </a:xfrm>
          <a:prstGeom prst="rect">
            <a:avLst/>
          </a:prstGeom>
        </p:spPr>
      </p:pic>
      <p:sp>
        <p:nvSpPr>
          <p:cNvPr id="7" name="Rectangle: Rounded Corners 6">
            <a:extLst>
              <a:ext uri="{FF2B5EF4-FFF2-40B4-BE49-F238E27FC236}">
                <a16:creationId xmlns:a16="http://schemas.microsoft.com/office/drawing/2014/main" id="{F7BBBBB4-E91F-BF01-68A9-BBA68A354417}"/>
              </a:ext>
            </a:extLst>
          </p:cNvPr>
          <p:cNvSpPr/>
          <p:nvPr/>
        </p:nvSpPr>
        <p:spPr>
          <a:xfrm>
            <a:off x="-796160" y="2253788"/>
            <a:ext cx="12222217" cy="1497983"/>
          </a:xfrm>
          <a:prstGeom prst="roundRect">
            <a:avLst>
              <a:gd name="adj" fmla="val 50000"/>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 Placeholder 2">
            <a:extLst>
              <a:ext uri="{FF2B5EF4-FFF2-40B4-BE49-F238E27FC236}">
                <a16:creationId xmlns:a16="http://schemas.microsoft.com/office/drawing/2014/main" id="{6B912EC2-B45D-94AA-70E8-A6E54A9F6C5C}"/>
              </a:ext>
            </a:extLst>
          </p:cNvPr>
          <p:cNvSpPr>
            <a:spLocks noGrp="1"/>
          </p:cNvSpPr>
          <p:nvPr>
            <p:ph type="body" idx="1"/>
          </p:nvPr>
        </p:nvSpPr>
        <p:spPr>
          <a:xfrm>
            <a:off x="317692" y="3116767"/>
            <a:ext cx="11556616" cy="540413"/>
          </a:xfrm>
        </p:spPr>
        <p:txBody>
          <a:bodyPr/>
          <a:lstStyle>
            <a:lvl1pPr marL="0" indent="0">
              <a:buNone/>
              <a:defRPr sz="2400" i="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itle 1">
            <a:extLst>
              <a:ext uri="{FF2B5EF4-FFF2-40B4-BE49-F238E27FC236}">
                <a16:creationId xmlns:a16="http://schemas.microsoft.com/office/drawing/2014/main" id="{75E739B5-6FE3-0FE3-41C0-4AA6217FBAE9}"/>
              </a:ext>
            </a:extLst>
          </p:cNvPr>
          <p:cNvSpPr>
            <a:spLocks noGrp="1"/>
          </p:cNvSpPr>
          <p:nvPr>
            <p:ph type="title" hasCustomPrompt="1"/>
          </p:nvPr>
        </p:nvSpPr>
        <p:spPr>
          <a:xfrm>
            <a:off x="317692" y="2437192"/>
            <a:ext cx="11556616" cy="679575"/>
          </a:xfrm>
        </p:spPr>
        <p:txBody>
          <a:bodyPr anchor="t" anchorCtr="0"/>
          <a:lstStyle>
            <a:lvl1pPr>
              <a:defRPr sz="4800" b="1" cap="none" baseline="0">
                <a:solidFill>
                  <a:schemeClr val="bg1"/>
                </a:solidFill>
                <a:effectLst/>
              </a:defRPr>
            </a:lvl1pPr>
          </a:lstStyle>
          <a:p>
            <a:r>
              <a:rPr lang="en-GB" dirty="0"/>
              <a:t>Click to edit the Master title style</a:t>
            </a:r>
            <a:endParaRPr lang="en-US" dirty="0"/>
          </a:p>
        </p:txBody>
      </p:sp>
      <p:pic>
        <p:nvPicPr>
          <p:cNvPr id="13" name="Picture 12">
            <a:extLst>
              <a:ext uri="{FF2B5EF4-FFF2-40B4-BE49-F238E27FC236}">
                <a16:creationId xmlns:a16="http://schemas.microsoft.com/office/drawing/2014/main" id="{84D169F7-D097-2190-6113-BB47657C2B8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398086" y="507278"/>
            <a:ext cx="2343856" cy="1225546"/>
          </a:xfrm>
          <a:prstGeom prst="rect">
            <a:avLst/>
          </a:prstGeom>
          <a:effectLst/>
        </p:spPr>
      </p:pic>
    </p:spTree>
    <p:extLst>
      <p:ext uri="{BB962C8B-B14F-4D97-AF65-F5344CB8AC3E}">
        <p14:creationId xmlns:p14="http://schemas.microsoft.com/office/powerpoint/2010/main" val="780671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4E71B2-4C38-8E3A-47E8-E5B319EB9D9E}"/>
              </a:ext>
            </a:extLst>
          </p:cNvPr>
          <p:cNvSpPr/>
          <p:nvPr/>
        </p:nvSpPr>
        <p:spPr>
          <a:xfrm flipV="1">
            <a:off x="1" y="3054567"/>
            <a:ext cx="12192000" cy="2624822"/>
          </a:xfrm>
          <a:prstGeom prst="rect">
            <a:avLst/>
          </a:prstGeom>
          <a:solidFill>
            <a:schemeClr val="bg2">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8D6A339-A5E9-1975-65E4-AADF48C18E8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3024617"/>
            <a:ext cx="12192000" cy="2379073"/>
          </a:xfrm>
          <a:prstGeom prst="rect">
            <a:avLst/>
          </a:prstGeom>
        </p:spPr>
      </p:pic>
      <p:sp>
        <p:nvSpPr>
          <p:cNvPr id="7" name="Rectangle 6">
            <a:extLst>
              <a:ext uri="{FF2B5EF4-FFF2-40B4-BE49-F238E27FC236}">
                <a16:creationId xmlns:a16="http://schemas.microsoft.com/office/drawing/2014/main" id="{57F55018-0559-7EFF-5AED-BF536DDE7D27}"/>
              </a:ext>
            </a:extLst>
          </p:cNvPr>
          <p:cNvSpPr/>
          <p:nvPr/>
        </p:nvSpPr>
        <p:spPr>
          <a:xfrm flipV="1">
            <a:off x="1" y="-3"/>
            <a:ext cx="12192000" cy="3024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5F64DB6-A29B-DF49-56A7-51CE27BB7534}"/>
              </a:ext>
            </a:extLst>
          </p:cNvPr>
          <p:cNvSpPr/>
          <p:nvPr/>
        </p:nvSpPr>
        <p:spPr>
          <a:xfrm>
            <a:off x="-796160" y="2253788"/>
            <a:ext cx="12222217" cy="1497983"/>
          </a:xfrm>
          <a:prstGeom prst="roundRect">
            <a:avLst>
              <a:gd name="adj" fmla="val 500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 Placeholder 2">
            <a:extLst>
              <a:ext uri="{FF2B5EF4-FFF2-40B4-BE49-F238E27FC236}">
                <a16:creationId xmlns:a16="http://schemas.microsoft.com/office/drawing/2014/main" id="{86A8D2D7-0491-ECDF-2287-CA825D5CE930}"/>
              </a:ext>
            </a:extLst>
          </p:cNvPr>
          <p:cNvSpPr>
            <a:spLocks noGrp="1"/>
          </p:cNvSpPr>
          <p:nvPr>
            <p:ph type="body" idx="1"/>
          </p:nvPr>
        </p:nvSpPr>
        <p:spPr>
          <a:xfrm>
            <a:off x="317692" y="3116767"/>
            <a:ext cx="11556616" cy="540413"/>
          </a:xfrm>
        </p:spPr>
        <p:txBody>
          <a:bodyPr/>
          <a:lstStyle>
            <a:lvl1pPr marL="0" indent="0">
              <a:buNone/>
              <a:defRPr sz="2400" i="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itle 1">
            <a:extLst>
              <a:ext uri="{FF2B5EF4-FFF2-40B4-BE49-F238E27FC236}">
                <a16:creationId xmlns:a16="http://schemas.microsoft.com/office/drawing/2014/main" id="{17ADB736-4D3B-6AA0-9AD7-676865126CF0}"/>
              </a:ext>
            </a:extLst>
          </p:cNvPr>
          <p:cNvSpPr>
            <a:spLocks noGrp="1"/>
          </p:cNvSpPr>
          <p:nvPr>
            <p:ph type="title" hasCustomPrompt="1"/>
          </p:nvPr>
        </p:nvSpPr>
        <p:spPr>
          <a:xfrm>
            <a:off x="317692" y="2437192"/>
            <a:ext cx="11556616" cy="679575"/>
          </a:xfrm>
        </p:spPr>
        <p:txBody>
          <a:bodyPr anchor="t" anchorCtr="0"/>
          <a:lstStyle>
            <a:lvl1pPr>
              <a:defRPr sz="4800" b="1" cap="none" baseline="0">
                <a:solidFill>
                  <a:schemeClr val="bg1"/>
                </a:solidFill>
                <a:effectLst/>
              </a:defRPr>
            </a:lvl1pPr>
          </a:lstStyle>
          <a:p>
            <a:r>
              <a:rPr lang="en-GB" dirty="0"/>
              <a:t>Click to edit the Master title style</a:t>
            </a:r>
            <a:endParaRPr lang="en-US" dirty="0"/>
          </a:p>
        </p:txBody>
      </p:sp>
      <p:pic>
        <p:nvPicPr>
          <p:cNvPr id="13" name="Picture 12">
            <a:extLst>
              <a:ext uri="{FF2B5EF4-FFF2-40B4-BE49-F238E27FC236}">
                <a16:creationId xmlns:a16="http://schemas.microsoft.com/office/drawing/2014/main" id="{56EC5D30-3155-3E41-4231-163CA34CD03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398086" y="507278"/>
            <a:ext cx="2343856" cy="1225546"/>
          </a:xfrm>
          <a:prstGeom prst="rect">
            <a:avLst/>
          </a:prstGeom>
          <a:effectLst/>
        </p:spPr>
      </p:pic>
    </p:spTree>
    <p:extLst>
      <p:ext uri="{BB962C8B-B14F-4D97-AF65-F5344CB8AC3E}">
        <p14:creationId xmlns:p14="http://schemas.microsoft.com/office/powerpoint/2010/main" val="2627914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347B04-30D4-1ADB-CB75-A72B055D6EA8}"/>
              </a:ext>
            </a:extLst>
          </p:cNvPr>
          <p:cNvSpPr/>
          <p:nvPr/>
        </p:nvSpPr>
        <p:spPr>
          <a:xfrm flipV="1">
            <a:off x="1" y="3054567"/>
            <a:ext cx="12192000" cy="2624822"/>
          </a:xfrm>
          <a:prstGeom prst="rect">
            <a:avLst/>
          </a:prstGeom>
          <a:solidFill>
            <a:schemeClr val="bg2">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5844FA2-8122-0DA9-3E9A-A33F18F2B6F3}"/>
              </a:ext>
            </a:extLst>
          </p:cNvPr>
          <p:cNvSpPr/>
          <p:nvPr/>
        </p:nvSpPr>
        <p:spPr>
          <a:xfrm flipV="1">
            <a:off x="1" y="-3"/>
            <a:ext cx="12192000" cy="3024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A471E2A-E0EE-B5C2-E570-71D08063784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3024617"/>
            <a:ext cx="12192000" cy="2379073"/>
          </a:xfrm>
          <a:prstGeom prst="rect">
            <a:avLst/>
          </a:prstGeom>
        </p:spPr>
      </p:pic>
      <p:sp>
        <p:nvSpPr>
          <p:cNvPr id="10" name="Rectangle: Rounded Corners 9">
            <a:extLst>
              <a:ext uri="{FF2B5EF4-FFF2-40B4-BE49-F238E27FC236}">
                <a16:creationId xmlns:a16="http://schemas.microsoft.com/office/drawing/2014/main" id="{D54A85F9-2B03-46D7-1DD9-D37B415A0F55}"/>
              </a:ext>
            </a:extLst>
          </p:cNvPr>
          <p:cNvSpPr/>
          <p:nvPr/>
        </p:nvSpPr>
        <p:spPr>
          <a:xfrm>
            <a:off x="-796160" y="2253788"/>
            <a:ext cx="12222217" cy="1497983"/>
          </a:xfrm>
          <a:prstGeom prst="roundRect">
            <a:avLst>
              <a:gd name="adj" fmla="val 50000"/>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Text Placeholder 2">
            <a:extLst>
              <a:ext uri="{FF2B5EF4-FFF2-40B4-BE49-F238E27FC236}">
                <a16:creationId xmlns:a16="http://schemas.microsoft.com/office/drawing/2014/main" id="{8C9EB2CB-5E1F-55A5-0EEA-5050FA3CCB54}"/>
              </a:ext>
            </a:extLst>
          </p:cNvPr>
          <p:cNvSpPr>
            <a:spLocks noGrp="1"/>
          </p:cNvSpPr>
          <p:nvPr>
            <p:ph type="body" idx="1"/>
          </p:nvPr>
        </p:nvSpPr>
        <p:spPr>
          <a:xfrm>
            <a:off x="317692" y="3116767"/>
            <a:ext cx="11556616" cy="540413"/>
          </a:xfrm>
        </p:spPr>
        <p:txBody>
          <a:bodyPr/>
          <a:lstStyle>
            <a:lvl1pPr marL="0" indent="0">
              <a:buNone/>
              <a:defRPr sz="2400" i="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Title 1">
            <a:extLst>
              <a:ext uri="{FF2B5EF4-FFF2-40B4-BE49-F238E27FC236}">
                <a16:creationId xmlns:a16="http://schemas.microsoft.com/office/drawing/2014/main" id="{90E31ED9-6AB8-F29E-BF8D-1618753D1D6C}"/>
              </a:ext>
            </a:extLst>
          </p:cNvPr>
          <p:cNvSpPr>
            <a:spLocks noGrp="1"/>
          </p:cNvSpPr>
          <p:nvPr>
            <p:ph type="title" hasCustomPrompt="1"/>
          </p:nvPr>
        </p:nvSpPr>
        <p:spPr>
          <a:xfrm>
            <a:off x="317692" y="2437192"/>
            <a:ext cx="11556616" cy="679575"/>
          </a:xfrm>
        </p:spPr>
        <p:txBody>
          <a:bodyPr anchor="t" anchorCtr="0"/>
          <a:lstStyle>
            <a:lvl1pPr>
              <a:defRPr sz="4800" b="1" cap="none" baseline="0">
                <a:solidFill>
                  <a:schemeClr val="bg1"/>
                </a:solidFill>
                <a:effectLst/>
              </a:defRPr>
            </a:lvl1pPr>
          </a:lstStyle>
          <a:p>
            <a:r>
              <a:rPr lang="en-GB" dirty="0"/>
              <a:t>Click to edit the Master title style</a:t>
            </a:r>
            <a:endParaRPr lang="en-US" dirty="0"/>
          </a:p>
        </p:txBody>
      </p:sp>
      <p:pic>
        <p:nvPicPr>
          <p:cNvPr id="13" name="Picture 12">
            <a:extLst>
              <a:ext uri="{FF2B5EF4-FFF2-40B4-BE49-F238E27FC236}">
                <a16:creationId xmlns:a16="http://schemas.microsoft.com/office/drawing/2014/main" id="{E14DCCEA-0F7D-C8AE-D622-5EC4E900F38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398086" y="507278"/>
            <a:ext cx="2343856" cy="1225546"/>
          </a:xfrm>
          <a:prstGeom prst="rect">
            <a:avLst/>
          </a:prstGeom>
          <a:effectLst/>
        </p:spPr>
      </p:pic>
    </p:spTree>
    <p:extLst>
      <p:ext uri="{BB962C8B-B14F-4D97-AF65-F5344CB8AC3E}">
        <p14:creationId xmlns:p14="http://schemas.microsoft.com/office/powerpoint/2010/main" val="3926584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4" name="Picture 3" descr="A black car with green stripes&#10;&#10;Description automatically generated with low confidence">
            <a:extLst>
              <a:ext uri="{FF2B5EF4-FFF2-40B4-BE49-F238E27FC236}">
                <a16:creationId xmlns:a16="http://schemas.microsoft.com/office/drawing/2014/main" id="{87DC6CFA-4857-3ACE-51FD-DBCDFDBFB1F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62279" y="4350401"/>
            <a:ext cx="9529721" cy="2267952"/>
          </a:xfrm>
          <a:prstGeom prst="rect">
            <a:avLst/>
          </a:prstGeom>
        </p:spPr>
      </p:pic>
      <p:sp>
        <p:nvSpPr>
          <p:cNvPr id="5" name="TextBox 4">
            <a:extLst>
              <a:ext uri="{FF2B5EF4-FFF2-40B4-BE49-F238E27FC236}">
                <a16:creationId xmlns:a16="http://schemas.microsoft.com/office/drawing/2014/main" id="{23209D2B-B850-B161-A449-E5AA28E81954}"/>
              </a:ext>
            </a:extLst>
          </p:cNvPr>
          <p:cNvSpPr txBox="1"/>
          <p:nvPr/>
        </p:nvSpPr>
        <p:spPr>
          <a:xfrm>
            <a:off x="558350" y="5243639"/>
            <a:ext cx="2985962" cy="1077218"/>
          </a:xfrm>
          <a:prstGeom prst="rect">
            <a:avLst/>
          </a:prstGeom>
          <a:noFill/>
        </p:spPr>
        <p:txBody>
          <a:bodyPr wrap="square" rtlCol="0">
            <a:spAutoFit/>
          </a:bodyPr>
          <a:lstStyle/>
          <a:p>
            <a:pPr>
              <a:spcAft>
                <a:spcPts val="1200"/>
              </a:spcAft>
            </a:pPr>
            <a:r>
              <a:rPr lang="en-US" dirty="0"/>
              <a:t>Empowering the </a:t>
            </a:r>
            <a:br>
              <a:rPr lang="en-US" dirty="0"/>
            </a:br>
            <a:r>
              <a:rPr lang="en-US" dirty="0"/>
              <a:t>Autotech Revolution</a:t>
            </a:r>
          </a:p>
          <a:p>
            <a:r>
              <a:rPr lang="en-US" dirty="0">
                <a:latin typeface="+mj-lt"/>
              </a:rPr>
              <a:t>www.</a:t>
            </a:r>
            <a:r>
              <a:rPr lang="en-US" dirty="0">
                <a:solidFill>
                  <a:schemeClr val="accent1"/>
                </a:solidFill>
                <a:latin typeface="+mj-lt"/>
              </a:rPr>
              <a:t>indiesemi</a:t>
            </a:r>
            <a:r>
              <a:rPr lang="en-US" dirty="0">
                <a:latin typeface="+mj-lt"/>
              </a:rPr>
              <a:t>.com</a:t>
            </a:r>
          </a:p>
        </p:txBody>
      </p:sp>
      <p:sp>
        <p:nvSpPr>
          <p:cNvPr id="6" name="Rectangle 5">
            <a:extLst>
              <a:ext uri="{FF2B5EF4-FFF2-40B4-BE49-F238E27FC236}">
                <a16:creationId xmlns:a16="http://schemas.microsoft.com/office/drawing/2014/main" id="{ED51A43D-8965-73B1-AB7C-1EB81DD1FA43}"/>
              </a:ext>
            </a:extLst>
          </p:cNvPr>
          <p:cNvSpPr/>
          <p:nvPr/>
        </p:nvSpPr>
        <p:spPr>
          <a:xfrm>
            <a:off x="0" y="0"/>
            <a:ext cx="12192000" cy="1691235"/>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B118930-146B-1DCC-3AFC-B9C37C026A6E}"/>
              </a:ext>
            </a:extLst>
          </p:cNvPr>
          <p:cNvGrpSpPr/>
          <p:nvPr/>
        </p:nvGrpSpPr>
        <p:grpSpPr>
          <a:xfrm>
            <a:off x="2317019" y="1517643"/>
            <a:ext cx="7831618" cy="1204556"/>
            <a:chOff x="2192941" y="1550011"/>
            <a:chExt cx="7557962" cy="1204556"/>
          </a:xfrm>
        </p:grpSpPr>
        <p:sp>
          <p:nvSpPr>
            <p:cNvPr id="7" name="TextBox 6">
              <a:extLst>
                <a:ext uri="{FF2B5EF4-FFF2-40B4-BE49-F238E27FC236}">
                  <a16:creationId xmlns:a16="http://schemas.microsoft.com/office/drawing/2014/main" id="{BB1AD772-F1CA-B12D-C9F9-CF3334D1D56E}"/>
                </a:ext>
              </a:extLst>
            </p:cNvPr>
            <p:cNvSpPr txBox="1"/>
            <p:nvPr userDrawn="1"/>
          </p:nvSpPr>
          <p:spPr>
            <a:xfrm>
              <a:off x="4515568" y="1554238"/>
              <a:ext cx="5235335" cy="1200329"/>
            </a:xfrm>
            <a:prstGeom prst="rect">
              <a:avLst/>
            </a:prstGeom>
            <a:noFill/>
          </p:spPr>
          <p:txBody>
            <a:bodyPr wrap="square" rtlCol="0">
              <a:spAutoFit/>
            </a:bodyPr>
            <a:lstStyle/>
            <a:p>
              <a:pPr algn="l">
                <a:spcAft>
                  <a:spcPts val="1200"/>
                </a:spcAft>
              </a:pPr>
              <a:r>
                <a:rPr lang="en-US" sz="7200" dirty="0">
                  <a:solidFill>
                    <a:schemeClr val="bg1">
                      <a:lumMod val="75000"/>
                    </a:schemeClr>
                  </a:solidFill>
                  <a:latin typeface="+mj-lt"/>
                </a:rPr>
                <a:t>|</a:t>
              </a:r>
              <a:r>
                <a:rPr lang="en-US" sz="7200" dirty="0">
                  <a:solidFill>
                    <a:schemeClr val="bg1">
                      <a:lumMod val="75000"/>
                    </a:schemeClr>
                  </a:solidFill>
                </a:rPr>
                <a:t> THANK YOU</a:t>
              </a:r>
              <a:endParaRPr lang="en-US" sz="7200" dirty="0">
                <a:solidFill>
                  <a:schemeClr val="bg1">
                    <a:lumMod val="75000"/>
                  </a:schemeClr>
                </a:solidFill>
                <a:latin typeface="+mj-lt"/>
              </a:endParaRPr>
            </a:p>
          </p:txBody>
        </p:sp>
        <p:pic>
          <p:nvPicPr>
            <p:cNvPr id="9" name="Picture 8" descr="A picture containing graphics, font, graphic design, logo&#10;&#10;Description automatically generated">
              <a:extLst>
                <a:ext uri="{FF2B5EF4-FFF2-40B4-BE49-F238E27FC236}">
                  <a16:creationId xmlns:a16="http://schemas.microsoft.com/office/drawing/2014/main" id="{F9D5E7AE-A1AC-AF11-8667-0C9C19DE01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192941" y="1550011"/>
              <a:ext cx="2071562" cy="1083169"/>
            </a:xfrm>
            <a:prstGeom prst="rect">
              <a:avLst/>
            </a:prstGeom>
          </p:spPr>
        </p:pic>
      </p:grpSp>
    </p:spTree>
    <p:extLst>
      <p:ext uri="{BB962C8B-B14F-4D97-AF65-F5344CB8AC3E}">
        <p14:creationId xmlns:p14="http://schemas.microsoft.com/office/powerpoint/2010/main" val="2933790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and Subhea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5275B12-4A56-CFD2-383D-C07E89BF41E0}"/>
              </a:ext>
            </a:extLst>
          </p:cNvPr>
          <p:cNvSpPr>
            <a:spLocks noGrp="1"/>
          </p:cNvSpPr>
          <p:nvPr>
            <p:ph type="title"/>
          </p:nvPr>
        </p:nvSpPr>
        <p:spPr>
          <a:xfrm>
            <a:off x="401636" y="302916"/>
            <a:ext cx="10126844" cy="490520"/>
          </a:xfr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3AD52CE2-2AB9-888E-3EB3-477921DB9F28}"/>
              </a:ext>
            </a:extLst>
          </p:cNvPr>
          <p:cNvSpPr>
            <a:spLocks noGrp="1"/>
          </p:cNvSpPr>
          <p:nvPr>
            <p:ph idx="1"/>
          </p:nvPr>
        </p:nvSpPr>
        <p:spPr>
          <a:xfrm>
            <a:off x="401636" y="1344613"/>
            <a:ext cx="11388728" cy="50117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6">
            <a:extLst>
              <a:ext uri="{FF2B5EF4-FFF2-40B4-BE49-F238E27FC236}">
                <a16:creationId xmlns:a16="http://schemas.microsoft.com/office/drawing/2014/main" id="{2680FAD3-D8DE-536A-D5FC-1CADF74A2818}"/>
              </a:ext>
            </a:extLst>
          </p:cNvPr>
          <p:cNvSpPr>
            <a:spLocks noGrp="1"/>
          </p:cNvSpPr>
          <p:nvPr>
            <p:ph type="body" sz="quarter" idx="13"/>
          </p:nvPr>
        </p:nvSpPr>
        <p:spPr>
          <a:xfrm>
            <a:off x="401636" y="810664"/>
            <a:ext cx="11398252" cy="436563"/>
          </a:xfrm>
        </p:spPr>
        <p:txBody>
          <a:bodyPr anchor="ctr" anchorCtr="0">
            <a:normAutofit/>
          </a:bodyPr>
          <a:lstStyle>
            <a:lvl1pPr marL="0" indent="0">
              <a:buFontTx/>
              <a:buNone/>
              <a:defRPr sz="1800" i="1"/>
            </a:lvl1pPr>
          </a:lstStyle>
          <a:p>
            <a:pPr lvl="0"/>
            <a:r>
              <a:rPr lang="en-US"/>
              <a:t>Click to edit Master text styles</a:t>
            </a:r>
          </a:p>
        </p:txBody>
      </p:sp>
    </p:spTree>
    <p:extLst>
      <p:ext uri="{BB962C8B-B14F-4D97-AF65-F5344CB8AC3E}">
        <p14:creationId xmlns:p14="http://schemas.microsoft.com/office/powerpoint/2010/main" val="11343056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2716518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49527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97968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and Descript Bar">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F8A22F-D626-A0C4-12FF-5CA0DB1956B3}"/>
              </a:ext>
            </a:extLst>
          </p:cNvPr>
          <p:cNvSpPr>
            <a:spLocks noGrp="1"/>
          </p:cNvSpPr>
          <p:nvPr>
            <p:ph type="title"/>
          </p:nvPr>
        </p:nvSpPr>
        <p:spPr>
          <a:xfrm>
            <a:off x="401636" y="302916"/>
            <a:ext cx="10126844" cy="490520"/>
          </a:xfrm>
        </p:spPr>
        <p:txBody>
          <a:bodyPr/>
          <a:lstStyle/>
          <a:p>
            <a:r>
              <a:rPr lang="en-US"/>
              <a:t>Click to edit Master title style</a:t>
            </a:r>
          </a:p>
        </p:txBody>
      </p:sp>
      <p:sp>
        <p:nvSpPr>
          <p:cNvPr id="8" name="Content Placeholder 2">
            <a:extLst>
              <a:ext uri="{FF2B5EF4-FFF2-40B4-BE49-F238E27FC236}">
                <a16:creationId xmlns:a16="http://schemas.microsoft.com/office/drawing/2014/main" id="{F0E15041-836E-5C2A-48D9-26DA8EA9502B}"/>
              </a:ext>
            </a:extLst>
          </p:cNvPr>
          <p:cNvSpPr>
            <a:spLocks noGrp="1"/>
          </p:cNvSpPr>
          <p:nvPr>
            <p:ph idx="1"/>
          </p:nvPr>
        </p:nvSpPr>
        <p:spPr>
          <a:xfrm>
            <a:off x="401636" y="969178"/>
            <a:ext cx="11388728" cy="4888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7">
            <a:extLst>
              <a:ext uri="{FF2B5EF4-FFF2-40B4-BE49-F238E27FC236}">
                <a16:creationId xmlns:a16="http://schemas.microsoft.com/office/drawing/2014/main" id="{40A53B5F-606D-B27D-E75A-E18F34948937}"/>
              </a:ext>
            </a:extLst>
          </p:cNvPr>
          <p:cNvSpPr>
            <a:spLocks noGrp="1"/>
          </p:cNvSpPr>
          <p:nvPr>
            <p:ph type="body" sz="quarter" idx="14"/>
          </p:nvPr>
        </p:nvSpPr>
        <p:spPr>
          <a:xfrm>
            <a:off x="411163" y="5953125"/>
            <a:ext cx="11388725" cy="417513"/>
          </a:xfrm>
          <a:noFill/>
          <a:ln>
            <a:noFill/>
          </a:ln>
        </p:spPr>
        <p:txBody>
          <a:bodyPr anchor="ctr" anchorCtr="0">
            <a:normAutofit/>
          </a:bodyPr>
          <a:lstStyle>
            <a:lvl1pPr marL="0" indent="0" algn="ctr">
              <a:buNone/>
              <a:defRPr sz="2200" b="1" i="1"/>
            </a:lvl1pPr>
          </a:lstStyle>
          <a:p>
            <a:pPr lvl="0"/>
            <a:r>
              <a:rPr lang="en-US"/>
              <a:t>Click to edit Master text styles</a:t>
            </a:r>
          </a:p>
        </p:txBody>
      </p:sp>
    </p:spTree>
    <p:extLst>
      <p:ext uri="{BB962C8B-B14F-4D97-AF65-F5344CB8AC3E}">
        <p14:creationId xmlns:p14="http://schemas.microsoft.com/office/powerpoint/2010/main" val="66908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D4ED7EE-CF3A-2933-641C-FFE81B1B6585}"/>
              </a:ext>
            </a:extLst>
          </p:cNvPr>
          <p:cNvSpPr>
            <a:spLocks noGrp="1"/>
          </p:cNvSpPr>
          <p:nvPr>
            <p:ph type="title"/>
          </p:nvPr>
        </p:nvSpPr>
        <p:spPr>
          <a:xfrm>
            <a:off x="401636" y="302916"/>
            <a:ext cx="10126844" cy="490520"/>
          </a:xfrm>
        </p:spPr>
        <p:txBody>
          <a:bodyPr/>
          <a:lstStyle/>
          <a:p>
            <a:r>
              <a:rPr lang="en-US"/>
              <a:t>Click to edit Master title style</a:t>
            </a:r>
          </a:p>
        </p:txBody>
      </p:sp>
      <p:sp>
        <p:nvSpPr>
          <p:cNvPr id="9" name="Content Placeholder 2">
            <a:extLst>
              <a:ext uri="{FF2B5EF4-FFF2-40B4-BE49-F238E27FC236}">
                <a16:creationId xmlns:a16="http://schemas.microsoft.com/office/drawing/2014/main" id="{22F309F0-6814-521C-0A1C-E8A1D8BA5C5F}"/>
              </a:ext>
            </a:extLst>
          </p:cNvPr>
          <p:cNvSpPr>
            <a:spLocks noGrp="1"/>
          </p:cNvSpPr>
          <p:nvPr>
            <p:ph sz="half" idx="1"/>
          </p:nvPr>
        </p:nvSpPr>
        <p:spPr>
          <a:xfrm>
            <a:off x="401635" y="967206"/>
            <a:ext cx="5618165" cy="5318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11539938-ACDD-EFDA-FDE0-BE036D9B81D4}"/>
              </a:ext>
            </a:extLst>
          </p:cNvPr>
          <p:cNvSpPr>
            <a:spLocks noGrp="1"/>
          </p:cNvSpPr>
          <p:nvPr>
            <p:ph sz="half" idx="2"/>
          </p:nvPr>
        </p:nvSpPr>
        <p:spPr>
          <a:xfrm>
            <a:off x="6096000" y="967206"/>
            <a:ext cx="5694364" cy="5318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4583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Content Subhea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7102035-1459-8DEE-CE8E-1FA9D2C64378}"/>
              </a:ext>
            </a:extLst>
          </p:cNvPr>
          <p:cNvSpPr>
            <a:spLocks noGrp="1"/>
          </p:cNvSpPr>
          <p:nvPr>
            <p:ph type="title"/>
          </p:nvPr>
        </p:nvSpPr>
        <p:spPr>
          <a:xfrm>
            <a:off x="401636" y="302916"/>
            <a:ext cx="10126844" cy="490520"/>
          </a:xfrm>
        </p:spPr>
        <p:txBody>
          <a:body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DFE77255-AB95-D76D-D3FA-3A1B78D63957}"/>
              </a:ext>
            </a:extLst>
          </p:cNvPr>
          <p:cNvSpPr>
            <a:spLocks noGrp="1"/>
          </p:cNvSpPr>
          <p:nvPr>
            <p:ph sz="half" idx="1"/>
          </p:nvPr>
        </p:nvSpPr>
        <p:spPr>
          <a:xfrm>
            <a:off x="401635" y="1348350"/>
            <a:ext cx="5618165" cy="4934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050D11FC-AE7E-CF07-ADF5-1C379A7AA699}"/>
              </a:ext>
            </a:extLst>
          </p:cNvPr>
          <p:cNvSpPr>
            <a:spLocks noGrp="1"/>
          </p:cNvSpPr>
          <p:nvPr>
            <p:ph sz="half" idx="2"/>
          </p:nvPr>
        </p:nvSpPr>
        <p:spPr>
          <a:xfrm>
            <a:off x="6096000" y="1351722"/>
            <a:ext cx="5694364" cy="4934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6">
            <a:extLst>
              <a:ext uri="{FF2B5EF4-FFF2-40B4-BE49-F238E27FC236}">
                <a16:creationId xmlns:a16="http://schemas.microsoft.com/office/drawing/2014/main" id="{27824DBC-C576-DB10-E2B9-863004725B9B}"/>
              </a:ext>
            </a:extLst>
          </p:cNvPr>
          <p:cNvSpPr>
            <a:spLocks noGrp="1"/>
          </p:cNvSpPr>
          <p:nvPr>
            <p:ph type="body" sz="quarter" idx="13"/>
          </p:nvPr>
        </p:nvSpPr>
        <p:spPr>
          <a:xfrm>
            <a:off x="411160" y="810664"/>
            <a:ext cx="11388728" cy="436563"/>
          </a:xfrm>
        </p:spPr>
        <p:txBody>
          <a:bodyPr anchor="ctr" anchorCtr="0">
            <a:normAutofit/>
          </a:bodyPr>
          <a:lstStyle>
            <a:lvl1pPr marL="0" indent="0">
              <a:buFontTx/>
              <a:buNone/>
              <a:defRPr sz="1800" i="1"/>
            </a:lvl1pPr>
          </a:lstStyle>
          <a:p>
            <a:pPr lvl="0"/>
            <a:r>
              <a:rPr lang="en-US"/>
              <a:t>Click to edit Master text styles</a:t>
            </a:r>
          </a:p>
        </p:txBody>
      </p:sp>
    </p:spTree>
    <p:extLst>
      <p:ext uri="{BB962C8B-B14F-4D97-AF65-F5344CB8AC3E}">
        <p14:creationId xmlns:p14="http://schemas.microsoft.com/office/powerpoint/2010/main" val="1669802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Content Subhead and Descriptor">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03BD426-25EE-5FF3-AA81-A10E6B15F54F}"/>
              </a:ext>
            </a:extLst>
          </p:cNvPr>
          <p:cNvSpPr>
            <a:spLocks noGrp="1"/>
          </p:cNvSpPr>
          <p:nvPr>
            <p:ph type="title"/>
          </p:nvPr>
        </p:nvSpPr>
        <p:spPr>
          <a:xfrm>
            <a:off x="401636" y="302916"/>
            <a:ext cx="10126844" cy="490520"/>
          </a:xfrm>
        </p:spPr>
        <p:txBody>
          <a:bodyPr/>
          <a:lstStyle/>
          <a:p>
            <a:r>
              <a:rPr lang="en-US"/>
              <a:t>Click to edit Master title style</a:t>
            </a:r>
          </a:p>
        </p:txBody>
      </p:sp>
      <p:sp>
        <p:nvSpPr>
          <p:cNvPr id="11" name="Content Placeholder 2">
            <a:extLst>
              <a:ext uri="{FF2B5EF4-FFF2-40B4-BE49-F238E27FC236}">
                <a16:creationId xmlns:a16="http://schemas.microsoft.com/office/drawing/2014/main" id="{429A2D2A-3FD9-35EC-8DA0-F71ABB851900}"/>
              </a:ext>
            </a:extLst>
          </p:cNvPr>
          <p:cNvSpPr>
            <a:spLocks noGrp="1"/>
          </p:cNvSpPr>
          <p:nvPr>
            <p:ph sz="half" idx="1"/>
          </p:nvPr>
        </p:nvSpPr>
        <p:spPr>
          <a:xfrm>
            <a:off x="401635" y="1348350"/>
            <a:ext cx="5694365" cy="4604775"/>
          </a:xfrm>
        </p:spPr>
        <p:txBody>
          <a:bodyPr/>
          <a:lstStyle>
            <a:lvl3pPr marL="1143000" indent="-228600">
              <a:buFont typeface="Calibri" panose="020F0502020204030204" pitchFamily="34" charset="0"/>
              <a:buChar char="‒"/>
              <a:defRPr/>
            </a:lvl3pPr>
            <a:lvl4pPr marL="1714500" indent="-342900">
              <a:buFont typeface="Calibri" panose="020F0502020204030204" pitchFamily="34" charset="0"/>
              <a:buChar char="•"/>
              <a:defRPr/>
            </a:lvl4pPr>
            <a:lvl5pPr marL="2057400" indent="-228600">
              <a:buFont typeface="Calibri" panose="020F050202020403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40B4B865-9ABF-51DC-8BBA-D9CED419CD8F}"/>
              </a:ext>
            </a:extLst>
          </p:cNvPr>
          <p:cNvSpPr>
            <a:spLocks noGrp="1"/>
          </p:cNvSpPr>
          <p:nvPr>
            <p:ph sz="half" idx="2"/>
          </p:nvPr>
        </p:nvSpPr>
        <p:spPr>
          <a:xfrm>
            <a:off x="6095999" y="1351722"/>
            <a:ext cx="5771597" cy="4604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6">
            <a:extLst>
              <a:ext uri="{FF2B5EF4-FFF2-40B4-BE49-F238E27FC236}">
                <a16:creationId xmlns:a16="http://schemas.microsoft.com/office/drawing/2014/main" id="{B3AA3B4C-5354-2E54-A105-AA5B3646E7E9}"/>
              </a:ext>
            </a:extLst>
          </p:cNvPr>
          <p:cNvSpPr>
            <a:spLocks noGrp="1"/>
          </p:cNvSpPr>
          <p:nvPr>
            <p:ph type="body" sz="quarter" idx="13"/>
          </p:nvPr>
        </p:nvSpPr>
        <p:spPr>
          <a:xfrm>
            <a:off x="411160" y="810664"/>
            <a:ext cx="11388728" cy="436563"/>
          </a:xfrm>
        </p:spPr>
        <p:txBody>
          <a:bodyPr anchor="ctr" anchorCtr="0">
            <a:normAutofit/>
          </a:bodyPr>
          <a:lstStyle>
            <a:lvl1pPr marL="0" indent="0">
              <a:buFontTx/>
              <a:buNone/>
              <a:defRPr sz="1800" i="1"/>
            </a:lvl1pPr>
          </a:lstStyle>
          <a:p>
            <a:pPr lvl="0"/>
            <a:r>
              <a:rPr lang="en-US"/>
              <a:t>Click to edit Master text styles</a:t>
            </a:r>
          </a:p>
        </p:txBody>
      </p:sp>
      <p:sp>
        <p:nvSpPr>
          <p:cNvPr id="14" name="Text Placeholder 7">
            <a:extLst>
              <a:ext uri="{FF2B5EF4-FFF2-40B4-BE49-F238E27FC236}">
                <a16:creationId xmlns:a16="http://schemas.microsoft.com/office/drawing/2014/main" id="{856995CD-BE12-B89D-6C35-8EC0E2DDFE95}"/>
              </a:ext>
            </a:extLst>
          </p:cNvPr>
          <p:cNvSpPr>
            <a:spLocks noGrp="1"/>
          </p:cNvSpPr>
          <p:nvPr>
            <p:ph type="body" sz="quarter" idx="14"/>
          </p:nvPr>
        </p:nvSpPr>
        <p:spPr>
          <a:xfrm>
            <a:off x="411163" y="5953125"/>
            <a:ext cx="11388725" cy="417513"/>
          </a:xfrm>
          <a:noFill/>
          <a:ln>
            <a:noFill/>
          </a:ln>
        </p:spPr>
        <p:txBody>
          <a:bodyPr anchor="ctr" anchorCtr="0">
            <a:normAutofit/>
          </a:bodyPr>
          <a:lstStyle>
            <a:lvl1pPr marL="0" indent="0" algn="ctr">
              <a:buNone/>
              <a:defRPr sz="2200" b="1" i="1"/>
            </a:lvl1pPr>
          </a:lstStyle>
          <a:p>
            <a:pPr lvl="0"/>
            <a:r>
              <a:rPr lang="en-US"/>
              <a:t>Click to edit Master text styles</a:t>
            </a:r>
          </a:p>
        </p:txBody>
      </p:sp>
    </p:spTree>
    <p:extLst>
      <p:ext uri="{BB962C8B-B14F-4D97-AF65-F5344CB8AC3E}">
        <p14:creationId xmlns:p14="http://schemas.microsoft.com/office/powerpoint/2010/main" val="266947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Subhead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2774D37-DBB0-64EE-9E70-724E34A218D1}"/>
              </a:ext>
            </a:extLst>
          </p:cNvPr>
          <p:cNvSpPr>
            <a:spLocks noGrp="1"/>
          </p:cNvSpPr>
          <p:nvPr>
            <p:ph type="title"/>
          </p:nvPr>
        </p:nvSpPr>
        <p:spPr>
          <a:xfrm>
            <a:off x="401636" y="302916"/>
            <a:ext cx="10126844" cy="490520"/>
          </a:xfrm>
        </p:spPr>
        <p:txBody>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8369D2E-9EF3-3620-4B89-E033658D72F9}"/>
              </a:ext>
            </a:extLst>
          </p:cNvPr>
          <p:cNvSpPr>
            <a:spLocks noGrp="1"/>
          </p:cNvSpPr>
          <p:nvPr>
            <p:ph type="body" sz="quarter" idx="13"/>
          </p:nvPr>
        </p:nvSpPr>
        <p:spPr>
          <a:xfrm>
            <a:off x="411160" y="810664"/>
            <a:ext cx="11388728" cy="436563"/>
          </a:xfrm>
        </p:spPr>
        <p:txBody>
          <a:bodyPr anchor="ctr" anchorCtr="0">
            <a:normAutofit/>
          </a:bodyPr>
          <a:lstStyle>
            <a:lvl1pPr marL="0" indent="0">
              <a:buFontTx/>
              <a:buNone/>
              <a:defRPr sz="1800" i="1"/>
            </a:lvl1pPr>
          </a:lstStyle>
          <a:p>
            <a:pPr lvl="0"/>
            <a:r>
              <a:rPr lang="en-US"/>
              <a:t>Click to edit Master text styles</a:t>
            </a:r>
          </a:p>
        </p:txBody>
      </p:sp>
    </p:spTree>
    <p:extLst>
      <p:ext uri="{BB962C8B-B14F-4D97-AF65-F5344CB8AC3E}">
        <p14:creationId xmlns:p14="http://schemas.microsoft.com/office/powerpoint/2010/main" val="919027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B482CA-889F-4B74-CB9A-EE55B8FE33A4}"/>
              </a:ext>
            </a:extLst>
          </p:cNvPr>
          <p:cNvSpPr>
            <a:spLocks noGrp="1"/>
          </p:cNvSpPr>
          <p:nvPr>
            <p:ph type="title"/>
          </p:nvPr>
        </p:nvSpPr>
        <p:spPr>
          <a:xfrm>
            <a:off x="401636" y="302916"/>
            <a:ext cx="10126844" cy="490520"/>
          </a:xfrm>
        </p:spPr>
        <p:txBody>
          <a:bodyPr/>
          <a:lstStyle/>
          <a:p>
            <a:r>
              <a:rPr lang="en-US"/>
              <a:t>Click to edit Master title style</a:t>
            </a:r>
            <a:endParaRPr lang="en-US" dirty="0"/>
          </a:p>
        </p:txBody>
      </p:sp>
    </p:spTree>
    <p:extLst>
      <p:ext uri="{BB962C8B-B14F-4D97-AF65-F5344CB8AC3E}">
        <p14:creationId xmlns:p14="http://schemas.microsoft.com/office/powerpoint/2010/main" val="3300628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053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216AFB5-66ED-04CC-B8B8-F7CEB80EBCA2}"/>
              </a:ext>
            </a:extLst>
          </p:cNvPr>
          <p:cNvSpPr>
            <a:spLocks noGrp="1"/>
          </p:cNvSpPr>
          <p:nvPr>
            <p:ph type="title"/>
          </p:nvPr>
        </p:nvSpPr>
        <p:spPr>
          <a:xfrm>
            <a:off x="401636" y="302916"/>
            <a:ext cx="10126844" cy="49052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8" name="Text Placeholder 2">
            <a:extLst>
              <a:ext uri="{FF2B5EF4-FFF2-40B4-BE49-F238E27FC236}">
                <a16:creationId xmlns:a16="http://schemas.microsoft.com/office/drawing/2014/main" id="{8765DC7C-6D93-996C-2D72-34455A759955}"/>
              </a:ext>
            </a:extLst>
          </p:cNvPr>
          <p:cNvSpPr>
            <a:spLocks noGrp="1"/>
          </p:cNvSpPr>
          <p:nvPr>
            <p:ph type="body" idx="1"/>
          </p:nvPr>
        </p:nvSpPr>
        <p:spPr>
          <a:xfrm>
            <a:off x="401636" y="969178"/>
            <a:ext cx="11388728" cy="5387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reeform 4">
            <a:extLst>
              <a:ext uri="{FF2B5EF4-FFF2-40B4-BE49-F238E27FC236}">
                <a16:creationId xmlns:a16="http://schemas.microsoft.com/office/drawing/2014/main" id="{70F6200A-899F-671D-9961-E9607FA3AA6C}"/>
              </a:ext>
            </a:extLst>
          </p:cNvPr>
          <p:cNvSpPr/>
          <p:nvPr/>
        </p:nvSpPr>
        <p:spPr>
          <a:xfrm>
            <a:off x="426394" y="793435"/>
            <a:ext cx="11363971" cy="0"/>
          </a:xfrm>
          <a:custGeom>
            <a:avLst/>
            <a:gdLst>
              <a:gd name="connsiteX0" fmla="*/ 0 w 11932170"/>
              <a:gd name="connsiteY0" fmla="*/ 0 h 0"/>
              <a:gd name="connsiteX1" fmla="*/ 11932170 w 11932170"/>
              <a:gd name="connsiteY1" fmla="*/ 0 h 0"/>
            </a:gdLst>
            <a:ahLst/>
            <a:cxnLst>
              <a:cxn ang="0">
                <a:pos x="connsiteX0" y="connsiteY0"/>
              </a:cxn>
              <a:cxn ang="0">
                <a:pos x="connsiteX1" y="connsiteY1"/>
              </a:cxn>
            </a:cxnLst>
            <a:rect l="l" t="t" r="r" b="b"/>
            <a:pathLst>
              <a:path w="11932170">
                <a:moveTo>
                  <a:pt x="0" y="0"/>
                </a:moveTo>
                <a:lnTo>
                  <a:pt x="11932170" y="0"/>
                </a:ln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87" dirty="0">
              <a:latin typeface="+mn-lt"/>
            </a:endParaRPr>
          </a:p>
        </p:txBody>
      </p:sp>
      <p:pic>
        <p:nvPicPr>
          <p:cNvPr id="10" name="Picture 9">
            <a:extLst>
              <a:ext uri="{FF2B5EF4-FFF2-40B4-BE49-F238E27FC236}">
                <a16:creationId xmlns:a16="http://schemas.microsoft.com/office/drawing/2014/main" id="{D35DBC29-E7C1-7CF2-6194-A06F39A60D5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10848557" y="189726"/>
            <a:ext cx="910000" cy="509078"/>
          </a:xfrm>
          <a:prstGeom prst="rect">
            <a:avLst/>
          </a:prstGeom>
        </p:spPr>
      </p:pic>
      <p:sp>
        <p:nvSpPr>
          <p:cNvPr id="11" name="Slide Number Placeholder 4">
            <a:extLst>
              <a:ext uri="{FF2B5EF4-FFF2-40B4-BE49-F238E27FC236}">
                <a16:creationId xmlns:a16="http://schemas.microsoft.com/office/drawing/2014/main" id="{D18BE385-E545-E4F2-C8CC-B21FA47D353B}"/>
              </a:ext>
            </a:extLst>
          </p:cNvPr>
          <p:cNvSpPr txBox="1">
            <a:spLocks/>
          </p:cNvSpPr>
          <p:nvPr/>
        </p:nvSpPr>
        <p:spPr>
          <a:xfrm>
            <a:off x="7632701" y="6455092"/>
            <a:ext cx="4157664" cy="234673"/>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n-lt"/>
              </a:rPr>
              <a:t>Company Proprietary and Confidential | </a:t>
            </a:r>
            <a:fld id="{A8769AEF-2645-4FFB-B879-5B017D0AAB72}" type="slidenum">
              <a:rPr lang="en-US" smtClean="0">
                <a:latin typeface="+mn-lt"/>
              </a:rPr>
              <a:pPr/>
              <a:t>‹#›</a:t>
            </a:fld>
            <a:endParaRPr lang="en-US" dirty="0">
              <a:latin typeface="+mn-lt"/>
            </a:endParaRPr>
          </a:p>
        </p:txBody>
      </p:sp>
    </p:spTree>
    <p:extLst>
      <p:ext uri="{BB962C8B-B14F-4D97-AF65-F5344CB8AC3E}">
        <p14:creationId xmlns:p14="http://schemas.microsoft.com/office/powerpoint/2010/main" val="344306809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Lst>
  <p:txStyles>
    <p:titleStyle>
      <a:lvl1pPr algn="l" defTabSz="914400" rtl="0" eaLnBrk="1" latinLnBrk="0" hangingPunct="1">
        <a:lnSpc>
          <a:spcPct val="90000"/>
        </a:lnSpc>
        <a:spcBef>
          <a:spcPct val="0"/>
        </a:spcBef>
        <a:buNone/>
        <a:defRPr sz="3200" kern="1200" cap="all" baseline="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Calibri" panose="020F0502020204030204" pitchFamily="34" charset="0"/>
        <a:buChar char="‒"/>
        <a:defRPr sz="20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07CEB-765C-43B6-9788-3CBA4C6E9E1B}"/>
              </a:ext>
            </a:extLst>
          </p:cNvPr>
          <p:cNvSpPr>
            <a:spLocks noGrp="1"/>
          </p:cNvSpPr>
          <p:nvPr>
            <p:ph type="title"/>
          </p:nvPr>
        </p:nvSpPr>
        <p:spPr>
          <a:xfrm>
            <a:off x="252758" y="3601720"/>
            <a:ext cx="4156682" cy="3012440"/>
          </a:xfrm>
        </p:spPr>
        <p:txBody>
          <a:bodyPr>
            <a:normAutofit fontScale="90000"/>
          </a:bodyPr>
          <a:lstStyle/>
          <a:p>
            <a:pPr algn="ctr"/>
            <a:r>
              <a:rPr lang="en-US" sz="3200" dirty="0"/>
              <a:t>MTP</a:t>
            </a:r>
            <a:br>
              <a:rPr lang="en-US" sz="3200" dirty="0"/>
            </a:br>
            <a:r>
              <a:rPr lang="en-US" altLang="zh-TW" sz="3200" dirty="0"/>
              <a:t>EEPROM</a:t>
            </a:r>
            <a:r>
              <a:rPr lang="en-US" sz="3200" dirty="0"/>
              <a:t> </a:t>
            </a:r>
            <a:br>
              <a:rPr lang="en-US" sz="3200" dirty="0"/>
            </a:br>
            <a:r>
              <a:rPr lang="en-US" sz="3200" dirty="0"/>
              <a:t>updating </a:t>
            </a:r>
            <a:br>
              <a:rPr lang="en-US" sz="3200" dirty="0"/>
            </a:br>
            <a:br>
              <a:rPr lang="en-US" sz="3200" dirty="0"/>
            </a:br>
            <a:r>
              <a:rPr lang="en-US" sz="2800" dirty="0"/>
              <a:t>via i2c</a:t>
            </a:r>
            <a:br>
              <a:rPr lang="en-US" sz="2800" dirty="0"/>
            </a:br>
            <a:br>
              <a:rPr lang="en-US" sz="2800" dirty="0"/>
            </a:br>
            <a:br>
              <a:rPr lang="en-US" sz="2800" dirty="0"/>
            </a:br>
            <a:r>
              <a:rPr lang="en-US" sz="2800" b="0" dirty="0"/>
              <a:t>Rev-1.3       11/15/2024</a:t>
            </a:r>
          </a:p>
        </p:txBody>
      </p:sp>
    </p:spTree>
    <p:extLst>
      <p:ext uri="{BB962C8B-B14F-4D97-AF65-F5344CB8AC3E}">
        <p14:creationId xmlns:p14="http://schemas.microsoft.com/office/powerpoint/2010/main" val="586111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CAC3C-CF6B-1C27-4403-58B71089B0E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AAF14CD-3E91-13FC-6E33-137BA738AA65}"/>
              </a:ext>
            </a:extLst>
          </p:cNvPr>
          <p:cNvSpPr/>
          <p:nvPr/>
        </p:nvSpPr>
        <p:spPr>
          <a:xfrm>
            <a:off x="2260199" y="2639538"/>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a:t>
            </a:r>
          </a:p>
        </p:txBody>
      </p:sp>
      <p:sp>
        <p:nvSpPr>
          <p:cNvPr id="15" name="Rectangle 14">
            <a:extLst>
              <a:ext uri="{FF2B5EF4-FFF2-40B4-BE49-F238E27FC236}">
                <a16:creationId xmlns:a16="http://schemas.microsoft.com/office/drawing/2014/main" id="{701E5B5B-83D8-82B3-DED2-499F022E12CD}"/>
              </a:ext>
            </a:extLst>
          </p:cNvPr>
          <p:cNvSpPr/>
          <p:nvPr/>
        </p:nvSpPr>
        <p:spPr>
          <a:xfrm>
            <a:off x="3150849" y="2639537"/>
            <a:ext cx="890650" cy="57891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0x37</a:t>
            </a:r>
          </a:p>
          <a:p>
            <a:pPr algn="ctr"/>
            <a:r>
              <a:rPr lang="en-US" sz="1600" dirty="0"/>
              <a:t>Dst</a:t>
            </a:r>
          </a:p>
        </p:txBody>
      </p:sp>
      <p:sp>
        <p:nvSpPr>
          <p:cNvPr id="17" name="Rectangle 16">
            <a:extLst>
              <a:ext uri="{FF2B5EF4-FFF2-40B4-BE49-F238E27FC236}">
                <a16:creationId xmlns:a16="http://schemas.microsoft.com/office/drawing/2014/main" id="{3D02B098-48B8-D5A2-C033-0CEA1DD593F1}"/>
              </a:ext>
            </a:extLst>
          </p:cNvPr>
          <p:cNvSpPr/>
          <p:nvPr/>
        </p:nvSpPr>
        <p:spPr>
          <a:xfrm>
            <a:off x="4041499" y="2639536"/>
            <a:ext cx="890650" cy="578914"/>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0x51</a:t>
            </a:r>
          </a:p>
          <a:p>
            <a:pPr algn="ctr"/>
            <a:r>
              <a:rPr lang="en-US" sz="1600" dirty="0"/>
              <a:t>Src</a:t>
            </a:r>
          </a:p>
        </p:txBody>
      </p:sp>
      <p:sp>
        <p:nvSpPr>
          <p:cNvPr id="18" name="Rectangle 17">
            <a:extLst>
              <a:ext uri="{FF2B5EF4-FFF2-40B4-BE49-F238E27FC236}">
                <a16:creationId xmlns:a16="http://schemas.microsoft.com/office/drawing/2014/main" id="{E75785A6-9A69-A1A8-7DA9-35DF55E9BC0E}"/>
              </a:ext>
            </a:extLst>
          </p:cNvPr>
          <p:cNvSpPr/>
          <p:nvPr/>
        </p:nvSpPr>
        <p:spPr>
          <a:xfrm>
            <a:off x="4932149" y="2639535"/>
            <a:ext cx="890650" cy="57891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0x85</a:t>
            </a:r>
          </a:p>
          <a:p>
            <a:pPr algn="ctr"/>
            <a:r>
              <a:rPr lang="en-US" sz="1600" dirty="0"/>
              <a:t>Length</a:t>
            </a:r>
          </a:p>
        </p:txBody>
      </p:sp>
      <p:sp>
        <p:nvSpPr>
          <p:cNvPr id="19" name="Rectangle 18">
            <a:extLst>
              <a:ext uri="{FF2B5EF4-FFF2-40B4-BE49-F238E27FC236}">
                <a16:creationId xmlns:a16="http://schemas.microsoft.com/office/drawing/2014/main" id="{4768263F-2E78-F188-DF1D-2D5DDE8414EF}"/>
              </a:ext>
            </a:extLst>
          </p:cNvPr>
          <p:cNvSpPr/>
          <p:nvPr/>
        </p:nvSpPr>
        <p:spPr>
          <a:xfrm>
            <a:off x="5822799" y="2639531"/>
            <a:ext cx="2667846" cy="578914"/>
          </a:xfrm>
          <a:prstGeom prst="rect">
            <a:avLst/>
          </a:prstGeom>
          <a:solidFill>
            <a:schemeClr val="accent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0xC2 0x00 0x00</a:t>
            </a:r>
          </a:p>
          <a:p>
            <a:pPr algn="ctr"/>
            <a:r>
              <a:rPr lang="en-US" sz="1600" dirty="0"/>
              <a:t>VCP Prefix</a:t>
            </a:r>
          </a:p>
        </p:txBody>
      </p:sp>
      <p:sp>
        <p:nvSpPr>
          <p:cNvPr id="22" name="Rectangle 21">
            <a:extLst>
              <a:ext uri="{FF2B5EF4-FFF2-40B4-BE49-F238E27FC236}">
                <a16:creationId xmlns:a16="http://schemas.microsoft.com/office/drawing/2014/main" id="{FB1FE89A-384B-E6E7-49DA-DB0BF2FD5F24}"/>
              </a:ext>
            </a:extLst>
          </p:cNvPr>
          <p:cNvSpPr/>
          <p:nvPr/>
        </p:nvSpPr>
        <p:spPr>
          <a:xfrm>
            <a:off x="8494749" y="2639531"/>
            <a:ext cx="1789508" cy="578914"/>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0x03 </a:t>
            </a:r>
            <a:r>
              <a:rPr lang="en-US" sz="1600" b="1" dirty="0">
                <a:solidFill>
                  <a:srgbClr val="FFFF00"/>
                </a:solidFill>
              </a:rPr>
              <a:t>0x07</a:t>
            </a:r>
          </a:p>
          <a:p>
            <a:pPr algn="ctr"/>
            <a:r>
              <a:rPr lang="en-US" sz="1600" dirty="0"/>
              <a:t>Message</a:t>
            </a:r>
          </a:p>
        </p:txBody>
      </p:sp>
      <p:sp>
        <p:nvSpPr>
          <p:cNvPr id="25" name="Rectangle 24">
            <a:extLst>
              <a:ext uri="{FF2B5EF4-FFF2-40B4-BE49-F238E27FC236}">
                <a16:creationId xmlns:a16="http://schemas.microsoft.com/office/drawing/2014/main" id="{38F4BCD5-FDE4-F12C-CFAA-5B2FB9DB7F93}"/>
              </a:ext>
            </a:extLst>
          </p:cNvPr>
          <p:cNvSpPr/>
          <p:nvPr/>
        </p:nvSpPr>
        <p:spPr>
          <a:xfrm>
            <a:off x="10284257" y="2636555"/>
            <a:ext cx="890650" cy="58189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0x7C</a:t>
            </a:r>
          </a:p>
          <a:p>
            <a:pPr algn="ctr"/>
            <a:r>
              <a:rPr lang="en-US" sz="1600" dirty="0"/>
              <a:t>Chksum</a:t>
            </a:r>
          </a:p>
        </p:txBody>
      </p:sp>
      <p:sp>
        <p:nvSpPr>
          <p:cNvPr id="26" name="Rectangle 25">
            <a:extLst>
              <a:ext uri="{FF2B5EF4-FFF2-40B4-BE49-F238E27FC236}">
                <a16:creationId xmlns:a16="http://schemas.microsoft.com/office/drawing/2014/main" id="{B3F6E9C5-AEFF-5674-BC84-CFB9A22A74CD}"/>
              </a:ext>
            </a:extLst>
          </p:cNvPr>
          <p:cNvSpPr/>
          <p:nvPr/>
        </p:nvSpPr>
        <p:spPr>
          <a:xfrm>
            <a:off x="2260198" y="3966277"/>
            <a:ext cx="3597231" cy="582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t>0x00 0x01 0xFF </a:t>
            </a:r>
          </a:p>
        </p:txBody>
      </p:sp>
      <p:sp>
        <p:nvSpPr>
          <p:cNvPr id="42" name="Rectangle 41">
            <a:extLst>
              <a:ext uri="{FF2B5EF4-FFF2-40B4-BE49-F238E27FC236}">
                <a16:creationId xmlns:a16="http://schemas.microsoft.com/office/drawing/2014/main" id="{C2C2A13A-705F-E4BB-1C6E-5A78C34B4DAB}"/>
              </a:ext>
            </a:extLst>
          </p:cNvPr>
          <p:cNvSpPr/>
          <p:nvPr/>
        </p:nvSpPr>
        <p:spPr>
          <a:xfrm>
            <a:off x="5857429" y="3968627"/>
            <a:ext cx="890650" cy="5781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t>P</a:t>
            </a:r>
            <a:endParaRPr lang="en-US" sz="1600" dirty="0"/>
          </a:p>
        </p:txBody>
      </p:sp>
      <p:sp>
        <p:nvSpPr>
          <p:cNvPr id="43" name="TextBox 42">
            <a:extLst>
              <a:ext uri="{FF2B5EF4-FFF2-40B4-BE49-F238E27FC236}">
                <a16:creationId xmlns:a16="http://schemas.microsoft.com/office/drawing/2014/main" id="{571A98F3-041F-5476-9CD6-5F3AE4E520C4}"/>
              </a:ext>
            </a:extLst>
          </p:cNvPr>
          <p:cNvSpPr txBox="1"/>
          <p:nvPr/>
        </p:nvSpPr>
        <p:spPr>
          <a:xfrm>
            <a:off x="2163928" y="2259520"/>
            <a:ext cx="1471878" cy="338554"/>
          </a:xfrm>
          <a:prstGeom prst="rect">
            <a:avLst/>
          </a:prstGeom>
          <a:noFill/>
        </p:spPr>
        <p:txBody>
          <a:bodyPr wrap="none" rtlCol="0">
            <a:spAutoFit/>
          </a:bodyPr>
          <a:lstStyle/>
          <a:p>
            <a:r>
              <a:rPr lang="en-US" altLang="zh-TW" sz="1600" dirty="0">
                <a:solidFill>
                  <a:schemeClr val="accent6">
                    <a:lumMod val="50000"/>
                  </a:schemeClr>
                </a:solidFill>
              </a:rPr>
              <a:t>DDC2BI</a:t>
            </a:r>
            <a:r>
              <a:rPr lang="zh-TW" altLang="en-US" sz="1600" dirty="0">
                <a:solidFill>
                  <a:schemeClr val="accent6">
                    <a:lumMod val="50000"/>
                  </a:schemeClr>
                </a:solidFill>
              </a:rPr>
              <a:t> </a:t>
            </a:r>
            <a:r>
              <a:rPr lang="en-US" altLang="zh-TW" sz="1600" dirty="0">
                <a:solidFill>
                  <a:schemeClr val="accent6">
                    <a:lumMod val="50000"/>
                  </a:schemeClr>
                </a:solidFill>
              </a:rPr>
              <a:t>Header</a:t>
            </a:r>
            <a:endParaRPr lang="en-US" sz="1600" dirty="0">
              <a:solidFill>
                <a:schemeClr val="accent6">
                  <a:lumMod val="50000"/>
                </a:schemeClr>
              </a:solidFill>
            </a:endParaRPr>
          </a:p>
        </p:txBody>
      </p:sp>
      <p:sp>
        <p:nvSpPr>
          <p:cNvPr id="45" name="TextBox 44">
            <a:extLst>
              <a:ext uri="{FF2B5EF4-FFF2-40B4-BE49-F238E27FC236}">
                <a16:creationId xmlns:a16="http://schemas.microsoft.com/office/drawing/2014/main" id="{0528D3A0-20FA-8D6B-CD37-0343D1036FEE}"/>
              </a:ext>
            </a:extLst>
          </p:cNvPr>
          <p:cNvSpPr txBox="1"/>
          <p:nvPr/>
        </p:nvSpPr>
        <p:spPr>
          <a:xfrm>
            <a:off x="2177690" y="3612334"/>
            <a:ext cx="2047292" cy="338554"/>
          </a:xfrm>
          <a:prstGeom prst="rect">
            <a:avLst/>
          </a:prstGeom>
          <a:noFill/>
        </p:spPr>
        <p:txBody>
          <a:bodyPr wrap="none" rtlCol="0">
            <a:spAutoFit/>
          </a:bodyPr>
          <a:lstStyle/>
          <a:p>
            <a:r>
              <a:rPr lang="en-US" sz="1600" dirty="0">
                <a:solidFill>
                  <a:schemeClr val="accent6">
                    <a:lumMod val="50000"/>
                  </a:schemeClr>
                </a:solidFill>
              </a:rPr>
              <a:t>Message for executing</a:t>
            </a:r>
          </a:p>
        </p:txBody>
      </p:sp>
      <p:sp>
        <p:nvSpPr>
          <p:cNvPr id="8" name="Title 1">
            <a:extLst>
              <a:ext uri="{FF2B5EF4-FFF2-40B4-BE49-F238E27FC236}">
                <a16:creationId xmlns:a16="http://schemas.microsoft.com/office/drawing/2014/main" id="{2AC5FDEE-6A46-8BD0-F546-CAFAED04B062}"/>
              </a:ext>
            </a:extLst>
          </p:cNvPr>
          <p:cNvSpPr>
            <a:spLocks noGrp="1"/>
          </p:cNvSpPr>
          <p:nvPr>
            <p:ph type="title"/>
          </p:nvPr>
        </p:nvSpPr>
        <p:spPr>
          <a:xfrm>
            <a:off x="477836" y="92765"/>
            <a:ext cx="10126844" cy="613459"/>
          </a:xfrm>
        </p:spPr>
        <p:txBody>
          <a:bodyPr/>
          <a:lstStyle/>
          <a:p>
            <a:r>
              <a:rPr lang="en-US" sz="2400" b="1" dirty="0" err="1">
                <a:solidFill>
                  <a:schemeClr val="accent6">
                    <a:lumMod val="50000"/>
                  </a:schemeClr>
                </a:solidFill>
              </a:rPr>
              <a:t>Gprobe</a:t>
            </a:r>
            <a:r>
              <a:rPr lang="en-US" sz="2400" b="1" dirty="0">
                <a:solidFill>
                  <a:schemeClr val="accent6">
                    <a:lumMod val="50000"/>
                  </a:schemeClr>
                </a:solidFill>
              </a:rPr>
              <a:t> command loads 1KB </a:t>
            </a:r>
            <a:r>
              <a:rPr lang="en-US" sz="2400" b="1" dirty="0">
                <a:solidFill>
                  <a:schemeClr val="accent6"/>
                </a:solidFill>
              </a:rPr>
              <a:t>Product/Configuration </a:t>
            </a:r>
            <a:r>
              <a:rPr lang="en-US" sz="2400" b="1" dirty="0">
                <a:solidFill>
                  <a:schemeClr val="accent6">
                    <a:lumMod val="50000"/>
                  </a:schemeClr>
                </a:solidFill>
              </a:rPr>
              <a:t>DATA into Sirius (</a:t>
            </a:r>
            <a:r>
              <a:rPr lang="en-US" sz="2400" b="1" dirty="0" err="1">
                <a:solidFill>
                  <a:schemeClr val="accent6">
                    <a:lumMod val="50000"/>
                  </a:schemeClr>
                </a:solidFill>
              </a:rPr>
              <a:t>conti</a:t>
            </a:r>
            <a:r>
              <a:rPr lang="en-US" sz="2400" b="1" dirty="0">
                <a:solidFill>
                  <a:schemeClr val="accent6">
                    <a:lumMod val="50000"/>
                  </a:schemeClr>
                </a:solidFill>
              </a:rPr>
              <a:t>.)</a:t>
            </a:r>
            <a:endParaRPr lang="en-US" dirty="0">
              <a:solidFill>
                <a:schemeClr val="accent6">
                  <a:lumMod val="50000"/>
                </a:schemeClr>
              </a:solidFill>
            </a:endParaRPr>
          </a:p>
        </p:txBody>
      </p:sp>
      <p:sp>
        <p:nvSpPr>
          <p:cNvPr id="4" name="Rectangle 3">
            <a:extLst>
              <a:ext uri="{FF2B5EF4-FFF2-40B4-BE49-F238E27FC236}">
                <a16:creationId xmlns:a16="http://schemas.microsoft.com/office/drawing/2014/main" id="{64483A55-D54E-F49E-379A-8B27AC4BEE4B}"/>
              </a:ext>
            </a:extLst>
          </p:cNvPr>
          <p:cNvSpPr/>
          <p:nvPr/>
        </p:nvSpPr>
        <p:spPr>
          <a:xfrm>
            <a:off x="581352" y="1964166"/>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CMD2</a:t>
            </a:r>
          </a:p>
        </p:txBody>
      </p:sp>
      <p:sp>
        <p:nvSpPr>
          <p:cNvPr id="11" name="Content Placeholder 2">
            <a:extLst>
              <a:ext uri="{FF2B5EF4-FFF2-40B4-BE49-F238E27FC236}">
                <a16:creationId xmlns:a16="http://schemas.microsoft.com/office/drawing/2014/main" id="{B0358AC4-7556-882E-D40F-A9B541BA98A4}"/>
              </a:ext>
            </a:extLst>
          </p:cNvPr>
          <p:cNvSpPr>
            <a:spLocks noGrp="1"/>
          </p:cNvSpPr>
          <p:nvPr>
            <p:ph sz="half" idx="1"/>
          </p:nvPr>
        </p:nvSpPr>
        <p:spPr>
          <a:xfrm>
            <a:off x="401638" y="966789"/>
            <a:ext cx="11372850" cy="610716"/>
          </a:xfrm>
        </p:spPr>
        <p:txBody>
          <a:bodyPr>
            <a:normAutofit fontScale="92500" lnSpcReduction="10000"/>
          </a:bodyPr>
          <a:lstStyle/>
          <a:p>
            <a:r>
              <a:rPr lang="en-US" sz="2000" dirty="0">
                <a:solidFill>
                  <a:schemeClr val="accent6"/>
                </a:solidFill>
              </a:rPr>
              <a:t>Second command (0x07) that updates Product/Configuration Data from MTP SRAM to MTP (in Sector 3), noted as “</a:t>
            </a:r>
            <a:r>
              <a:rPr lang="en-US" sz="2000" b="1" dirty="0">
                <a:solidFill>
                  <a:schemeClr val="accent6"/>
                </a:solidFill>
              </a:rPr>
              <a:t>CMD2</a:t>
            </a:r>
            <a:r>
              <a:rPr lang="en-US" sz="2000" dirty="0">
                <a:solidFill>
                  <a:schemeClr val="accent6"/>
                </a:solidFill>
              </a:rPr>
              <a:t>”</a:t>
            </a:r>
          </a:p>
        </p:txBody>
      </p:sp>
      <p:cxnSp>
        <p:nvCxnSpPr>
          <p:cNvPr id="13" name="Connector: Elbow 12">
            <a:extLst>
              <a:ext uri="{FF2B5EF4-FFF2-40B4-BE49-F238E27FC236}">
                <a16:creationId xmlns:a16="http://schemas.microsoft.com/office/drawing/2014/main" id="{0239FE3A-D8F3-F5FF-4668-65B0F5264940}"/>
              </a:ext>
            </a:extLst>
          </p:cNvPr>
          <p:cNvCxnSpPr>
            <a:cxnSpLocks/>
            <a:stCxn id="4" idx="3"/>
            <a:endCxn id="5" idx="1"/>
          </p:cNvCxnSpPr>
          <p:nvPr/>
        </p:nvCxnSpPr>
        <p:spPr>
          <a:xfrm>
            <a:off x="1472002" y="2253623"/>
            <a:ext cx="788197" cy="675372"/>
          </a:xfrm>
          <a:prstGeom prst="bentConnector3">
            <a:avLst>
              <a:gd name="adj1" fmla="val 50000"/>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7" name="Speech Bubble: Rectangle 6">
            <a:extLst>
              <a:ext uri="{FF2B5EF4-FFF2-40B4-BE49-F238E27FC236}">
                <a16:creationId xmlns:a16="http://schemas.microsoft.com/office/drawing/2014/main" id="{F8B1CFEE-E9E5-156D-FFCE-017BC62ABEDC}"/>
              </a:ext>
            </a:extLst>
          </p:cNvPr>
          <p:cNvSpPr/>
          <p:nvPr/>
        </p:nvSpPr>
        <p:spPr>
          <a:xfrm>
            <a:off x="9099847" y="1889349"/>
            <a:ext cx="2075059" cy="480979"/>
          </a:xfrm>
          <a:prstGeom prst="wedgeRectCallout">
            <a:avLst>
              <a:gd name="adj1" fmla="val -28419"/>
              <a:gd name="adj2" fmla="val 125346"/>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dirty="0" err="1">
                <a:solidFill>
                  <a:schemeClr val="tx1">
                    <a:lumMod val="50000"/>
                  </a:schemeClr>
                </a:solidFill>
              </a:rPr>
              <a:t>GProbe</a:t>
            </a:r>
            <a:r>
              <a:rPr lang="en-US" sz="1400" dirty="0">
                <a:solidFill>
                  <a:schemeClr val="tx1">
                    <a:lumMod val="50000"/>
                  </a:schemeClr>
                </a:solidFill>
              </a:rPr>
              <a:t> Command </a:t>
            </a:r>
          </a:p>
          <a:p>
            <a:pPr algn="ctr"/>
            <a:r>
              <a:rPr lang="en-US" sz="1400" dirty="0">
                <a:solidFill>
                  <a:schemeClr val="tx1">
                    <a:lumMod val="50000"/>
                  </a:schemeClr>
                </a:solidFill>
              </a:rPr>
              <a:t>0x07 = </a:t>
            </a:r>
            <a:r>
              <a:rPr lang="en-US" sz="1400" b="1" dirty="0" err="1">
                <a:solidFill>
                  <a:srgbClr val="0070C0"/>
                </a:solidFill>
              </a:rPr>
              <a:t>MTPUpdate</a:t>
            </a:r>
            <a:endParaRPr lang="en-US" sz="1400" b="1" dirty="0">
              <a:solidFill>
                <a:srgbClr val="0070C0"/>
              </a:solidFill>
            </a:endParaRPr>
          </a:p>
        </p:txBody>
      </p:sp>
      <p:sp>
        <p:nvSpPr>
          <p:cNvPr id="12" name="Content Placeholder 2">
            <a:extLst>
              <a:ext uri="{FF2B5EF4-FFF2-40B4-BE49-F238E27FC236}">
                <a16:creationId xmlns:a16="http://schemas.microsoft.com/office/drawing/2014/main" id="{C7F404AF-3B3E-B923-570A-8BD21CD9C448}"/>
              </a:ext>
            </a:extLst>
          </p:cNvPr>
          <p:cNvSpPr txBox="1">
            <a:spLocks/>
          </p:cNvSpPr>
          <p:nvPr/>
        </p:nvSpPr>
        <p:spPr>
          <a:xfrm>
            <a:off x="477836" y="4884757"/>
            <a:ext cx="11372850" cy="53825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Calibri" panose="020F0502020204030204" pitchFamily="34" charset="0"/>
              <a:buChar char="‒"/>
              <a:defRPr sz="20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6"/>
                </a:solidFill>
              </a:rPr>
              <a:t>Executes CMD1 and CMD2 to complete the Product/Configuration Data update into MTP</a:t>
            </a:r>
          </a:p>
        </p:txBody>
      </p:sp>
      <p:sp>
        <p:nvSpPr>
          <p:cNvPr id="14" name="Rectangle 13">
            <a:extLst>
              <a:ext uri="{FF2B5EF4-FFF2-40B4-BE49-F238E27FC236}">
                <a16:creationId xmlns:a16="http://schemas.microsoft.com/office/drawing/2014/main" id="{24C86A76-4209-9B4C-A2E1-2CC830D12AE2}"/>
              </a:ext>
            </a:extLst>
          </p:cNvPr>
          <p:cNvSpPr/>
          <p:nvPr/>
        </p:nvSpPr>
        <p:spPr>
          <a:xfrm>
            <a:off x="2631564" y="5606959"/>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CMD2</a:t>
            </a:r>
          </a:p>
        </p:txBody>
      </p:sp>
      <p:sp>
        <p:nvSpPr>
          <p:cNvPr id="20" name="Rectangle 19">
            <a:extLst>
              <a:ext uri="{FF2B5EF4-FFF2-40B4-BE49-F238E27FC236}">
                <a16:creationId xmlns:a16="http://schemas.microsoft.com/office/drawing/2014/main" id="{46DFED15-C319-3092-1F1C-80124D550EBE}"/>
              </a:ext>
            </a:extLst>
          </p:cNvPr>
          <p:cNvSpPr/>
          <p:nvPr/>
        </p:nvSpPr>
        <p:spPr>
          <a:xfrm>
            <a:off x="1740914" y="5606959"/>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CMD1</a:t>
            </a:r>
          </a:p>
        </p:txBody>
      </p:sp>
    </p:spTree>
    <p:extLst>
      <p:ext uri="{BB962C8B-B14F-4D97-AF65-F5344CB8AC3E}">
        <p14:creationId xmlns:p14="http://schemas.microsoft.com/office/powerpoint/2010/main" val="3699267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86ECE-9246-86A5-2935-4A2608EC3793}"/>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7DAEC8A-EACD-F8C0-FC17-EB3BC293C2AB}"/>
              </a:ext>
            </a:extLst>
          </p:cNvPr>
          <p:cNvSpPr/>
          <p:nvPr/>
        </p:nvSpPr>
        <p:spPr>
          <a:xfrm>
            <a:off x="2220632" y="3079738"/>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a:t>
            </a:r>
          </a:p>
        </p:txBody>
      </p:sp>
      <p:sp>
        <p:nvSpPr>
          <p:cNvPr id="15" name="Rectangle 14">
            <a:extLst>
              <a:ext uri="{FF2B5EF4-FFF2-40B4-BE49-F238E27FC236}">
                <a16:creationId xmlns:a16="http://schemas.microsoft.com/office/drawing/2014/main" id="{819F7E45-E6F7-BA85-C5D6-79D75F7D5B78}"/>
              </a:ext>
            </a:extLst>
          </p:cNvPr>
          <p:cNvSpPr/>
          <p:nvPr/>
        </p:nvSpPr>
        <p:spPr>
          <a:xfrm>
            <a:off x="3111282" y="3079737"/>
            <a:ext cx="890650" cy="57891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0x37</a:t>
            </a:r>
          </a:p>
          <a:p>
            <a:pPr algn="ctr"/>
            <a:r>
              <a:rPr lang="en-US" sz="1600" dirty="0"/>
              <a:t>Dst</a:t>
            </a:r>
          </a:p>
        </p:txBody>
      </p:sp>
      <p:sp>
        <p:nvSpPr>
          <p:cNvPr id="17" name="Rectangle 16">
            <a:extLst>
              <a:ext uri="{FF2B5EF4-FFF2-40B4-BE49-F238E27FC236}">
                <a16:creationId xmlns:a16="http://schemas.microsoft.com/office/drawing/2014/main" id="{2A932944-BD7C-CCBB-3A26-8206BD3BE58F}"/>
              </a:ext>
            </a:extLst>
          </p:cNvPr>
          <p:cNvSpPr/>
          <p:nvPr/>
        </p:nvSpPr>
        <p:spPr>
          <a:xfrm>
            <a:off x="4001932" y="3079736"/>
            <a:ext cx="890650" cy="578914"/>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0x51</a:t>
            </a:r>
          </a:p>
          <a:p>
            <a:pPr algn="ctr"/>
            <a:r>
              <a:rPr lang="en-US" sz="1600" dirty="0"/>
              <a:t>Src</a:t>
            </a:r>
          </a:p>
        </p:txBody>
      </p:sp>
      <p:sp>
        <p:nvSpPr>
          <p:cNvPr id="18" name="Rectangle 17">
            <a:extLst>
              <a:ext uri="{FF2B5EF4-FFF2-40B4-BE49-F238E27FC236}">
                <a16:creationId xmlns:a16="http://schemas.microsoft.com/office/drawing/2014/main" id="{AA1D6DD4-C008-77AD-B15A-37DB1E9543AD}"/>
              </a:ext>
            </a:extLst>
          </p:cNvPr>
          <p:cNvSpPr/>
          <p:nvPr/>
        </p:nvSpPr>
        <p:spPr>
          <a:xfrm>
            <a:off x="4892582" y="3079735"/>
            <a:ext cx="890650" cy="57891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0x85</a:t>
            </a:r>
          </a:p>
          <a:p>
            <a:pPr algn="ctr"/>
            <a:r>
              <a:rPr lang="en-US" sz="1600" dirty="0"/>
              <a:t>Length</a:t>
            </a:r>
          </a:p>
        </p:txBody>
      </p:sp>
      <p:sp>
        <p:nvSpPr>
          <p:cNvPr id="19" name="Rectangle 18">
            <a:extLst>
              <a:ext uri="{FF2B5EF4-FFF2-40B4-BE49-F238E27FC236}">
                <a16:creationId xmlns:a16="http://schemas.microsoft.com/office/drawing/2014/main" id="{7C6EAC2B-1744-AD3D-A7AC-A7299AA74441}"/>
              </a:ext>
            </a:extLst>
          </p:cNvPr>
          <p:cNvSpPr/>
          <p:nvPr/>
        </p:nvSpPr>
        <p:spPr>
          <a:xfrm>
            <a:off x="5783232" y="3079731"/>
            <a:ext cx="2667846" cy="578914"/>
          </a:xfrm>
          <a:prstGeom prst="rect">
            <a:avLst/>
          </a:prstGeom>
          <a:solidFill>
            <a:schemeClr val="accent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0xC2 0x00 0x00</a:t>
            </a:r>
          </a:p>
          <a:p>
            <a:pPr algn="ctr"/>
            <a:r>
              <a:rPr lang="en-US" sz="1600" dirty="0"/>
              <a:t>VCP Prefix</a:t>
            </a:r>
          </a:p>
        </p:txBody>
      </p:sp>
      <p:sp>
        <p:nvSpPr>
          <p:cNvPr id="22" name="Rectangle 21">
            <a:extLst>
              <a:ext uri="{FF2B5EF4-FFF2-40B4-BE49-F238E27FC236}">
                <a16:creationId xmlns:a16="http://schemas.microsoft.com/office/drawing/2014/main" id="{92705306-C799-AD9A-2000-DBB94629D3D7}"/>
              </a:ext>
            </a:extLst>
          </p:cNvPr>
          <p:cNvSpPr/>
          <p:nvPr/>
        </p:nvSpPr>
        <p:spPr>
          <a:xfrm>
            <a:off x="8455182" y="3079731"/>
            <a:ext cx="1789508" cy="578914"/>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0x03 </a:t>
            </a:r>
            <a:r>
              <a:rPr lang="en-US" sz="1600" b="1" dirty="0">
                <a:solidFill>
                  <a:srgbClr val="FFFF00"/>
                </a:solidFill>
              </a:rPr>
              <a:t>0x10</a:t>
            </a:r>
          </a:p>
          <a:p>
            <a:pPr algn="ctr"/>
            <a:r>
              <a:rPr lang="en-US" sz="1600" dirty="0"/>
              <a:t>Message</a:t>
            </a:r>
          </a:p>
        </p:txBody>
      </p:sp>
      <p:sp>
        <p:nvSpPr>
          <p:cNvPr id="25" name="Rectangle 24">
            <a:extLst>
              <a:ext uri="{FF2B5EF4-FFF2-40B4-BE49-F238E27FC236}">
                <a16:creationId xmlns:a16="http://schemas.microsoft.com/office/drawing/2014/main" id="{F6412004-3075-DED0-E4DF-EED05933414E}"/>
              </a:ext>
            </a:extLst>
          </p:cNvPr>
          <p:cNvSpPr/>
          <p:nvPr/>
        </p:nvSpPr>
        <p:spPr>
          <a:xfrm>
            <a:off x="10244690" y="3076755"/>
            <a:ext cx="890650" cy="58189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0x6B</a:t>
            </a:r>
          </a:p>
          <a:p>
            <a:pPr algn="ctr"/>
            <a:r>
              <a:rPr lang="en-US" sz="1600" dirty="0"/>
              <a:t>Chksum</a:t>
            </a:r>
          </a:p>
        </p:txBody>
      </p:sp>
      <p:sp>
        <p:nvSpPr>
          <p:cNvPr id="26" name="Rectangle 25">
            <a:extLst>
              <a:ext uri="{FF2B5EF4-FFF2-40B4-BE49-F238E27FC236}">
                <a16:creationId xmlns:a16="http://schemas.microsoft.com/office/drawing/2014/main" id="{DC5FD774-2B93-EF8C-17DE-9019C53E52F9}"/>
              </a:ext>
            </a:extLst>
          </p:cNvPr>
          <p:cNvSpPr/>
          <p:nvPr/>
        </p:nvSpPr>
        <p:spPr>
          <a:xfrm>
            <a:off x="2220631" y="4333780"/>
            <a:ext cx="3597231" cy="582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t>0x00 0x30 (0x00 </a:t>
            </a:r>
            <a:r>
              <a:rPr lang="en-US" altLang="zh-TW" sz="1600" dirty="0" err="1"/>
              <a:t>0x00</a:t>
            </a:r>
            <a:r>
              <a:rPr lang="en-US" altLang="zh-TW" sz="1600" dirty="0"/>
              <a:t> + 0x400 * X)</a:t>
            </a:r>
          </a:p>
          <a:p>
            <a:pPr algn="ctr"/>
            <a:r>
              <a:rPr lang="en-US" sz="1600" dirty="0"/>
              <a:t>Address = 0x300000</a:t>
            </a:r>
          </a:p>
        </p:txBody>
      </p:sp>
      <p:sp>
        <p:nvSpPr>
          <p:cNvPr id="33" name="Rectangle 32">
            <a:extLst>
              <a:ext uri="{FF2B5EF4-FFF2-40B4-BE49-F238E27FC236}">
                <a16:creationId xmlns:a16="http://schemas.microsoft.com/office/drawing/2014/main" id="{1020D243-6F21-7B36-F6BB-C3E33A2AE446}"/>
              </a:ext>
            </a:extLst>
          </p:cNvPr>
          <p:cNvSpPr/>
          <p:nvPr/>
        </p:nvSpPr>
        <p:spPr>
          <a:xfrm>
            <a:off x="5783231" y="4333773"/>
            <a:ext cx="3597231" cy="58288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0x00 0x00 0x04 0x00</a:t>
            </a:r>
          </a:p>
          <a:p>
            <a:pPr algn="ctr"/>
            <a:r>
              <a:rPr lang="en-US" sz="1600" dirty="0"/>
              <a:t>Count = 0x400</a:t>
            </a:r>
          </a:p>
        </p:txBody>
      </p:sp>
      <p:sp>
        <p:nvSpPr>
          <p:cNvPr id="36" name="Rectangle 35">
            <a:extLst>
              <a:ext uri="{FF2B5EF4-FFF2-40B4-BE49-F238E27FC236}">
                <a16:creationId xmlns:a16="http://schemas.microsoft.com/office/drawing/2014/main" id="{7C4C744A-2B99-42BA-A059-DF51D97D710F}"/>
              </a:ext>
            </a:extLst>
          </p:cNvPr>
          <p:cNvSpPr/>
          <p:nvPr/>
        </p:nvSpPr>
        <p:spPr>
          <a:xfrm>
            <a:off x="2220632" y="5276230"/>
            <a:ext cx="8914707" cy="578914"/>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t>Payload, Size is 1024B</a:t>
            </a:r>
            <a:endParaRPr lang="en-US" sz="1600" dirty="0"/>
          </a:p>
        </p:txBody>
      </p:sp>
      <p:sp>
        <p:nvSpPr>
          <p:cNvPr id="37" name="Rectangle 36">
            <a:extLst>
              <a:ext uri="{FF2B5EF4-FFF2-40B4-BE49-F238E27FC236}">
                <a16:creationId xmlns:a16="http://schemas.microsoft.com/office/drawing/2014/main" id="{28060A1B-F52B-888E-B21F-EA41BBA3B40C}"/>
              </a:ext>
            </a:extLst>
          </p:cNvPr>
          <p:cNvSpPr/>
          <p:nvPr/>
        </p:nvSpPr>
        <p:spPr>
          <a:xfrm>
            <a:off x="2220631" y="6246099"/>
            <a:ext cx="3562599" cy="5399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0x00 0x00 </a:t>
            </a:r>
            <a:r>
              <a:rPr lang="en-US" sz="1600" b="1" dirty="0">
                <a:solidFill>
                  <a:srgbClr val="FFFF00"/>
                </a:solidFill>
              </a:rPr>
              <a:t>0x17 0xC2</a:t>
            </a:r>
          </a:p>
          <a:p>
            <a:pPr algn="ctr"/>
            <a:r>
              <a:rPr lang="en-US" sz="1600" dirty="0"/>
              <a:t>CRC16 = 0x17C2</a:t>
            </a:r>
          </a:p>
        </p:txBody>
      </p:sp>
      <p:sp>
        <p:nvSpPr>
          <p:cNvPr id="42" name="Rectangle 41">
            <a:extLst>
              <a:ext uri="{FF2B5EF4-FFF2-40B4-BE49-F238E27FC236}">
                <a16:creationId xmlns:a16="http://schemas.microsoft.com/office/drawing/2014/main" id="{565467F0-0281-001C-32D8-54AB6E7C9B34}"/>
              </a:ext>
            </a:extLst>
          </p:cNvPr>
          <p:cNvSpPr/>
          <p:nvPr/>
        </p:nvSpPr>
        <p:spPr>
          <a:xfrm>
            <a:off x="5783232" y="6246099"/>
            <a:ext cx="890650" cy="5399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t>P</a:t>
            </a:r>
            <a:endParaRPr lang="en-US" sz="1600" dirty="0"/>
          </a:p>
        </p:txBody>
      </p:sp>
      <p:sp>
        <p:nvSpPr>
          <p:cNvPr id="43" name="TextBox 42">
            <a:extLst>
              <a:ext uri="{FF2B5EF4-FFF2-40B4-BE49-F238E27FC236}">
                <a16:creationId xmlns:a16="http://schemas.microsoft.com/office/drawing/2014/main" id="{F0CC2AF9-45AD-BAF1-1EA3-43A0E274FD45}"/>
              </a:ext>
            </a:extLst>
          </p:cNvPr>
          <p:cNvSpPr txBox="1"/>
          <p:nvPr/>
        </p:nvSpPr>
        <p:spPr>
          <a:xfrm>
            <a:off x="2123664" y="2756989"/>
            <a:ext cx="1471878" cy="338554"/>
          </a:xfrm>
          <a:prstGeom prst="rect">
            <a:avLst/>
          </a:prstGeom>
          <a:noFill/>
        </p:spPr>
        <p:txBody>
          <a:bodyPr wrap="none" rtlCol="0">
            <a:spAutoFit/>
          </a:bodyPr>
          <a:lstStyle/>
          <a:p>
            <a:r>
              <a:rPr lang="en-US" altLang="zh-TW" sz="1600" dirty="0">
                <a:solidFill>
                  <a:schemeClr val="accent6">
                    <a:lumMod val="50000"/>
                  </a:schemeClr>
                </a:solidFill>
              </a:rPr>
              <a:t>DDC2BI</a:t>
            </a:r>
            <a:r>
              <a:rPr lang="zh-TW" altLang="en-US" sz="1600" dirty="0">
                <a:solidFill>
                  <a:schemeClr val="accent6">
                    <a:lumMod val="50000"/>
                  </a:schemeClr>
                </a:solidFill>
              </a:rPr>
              <a:t> </a:t>
            </a:r>
            <a:r>
              <a:rPr lang="en-US" altLang="zh-TW" sz="1600" dirty="0">
                <a:solidFill>
                  <a:schemeClr val="accent6">
                    <a:lumMod val="50000"/>
                  </a:schemeClr>
                </a:solidFill>
              </a:rPr>
              <a:t>Header</a:t>
            </a:r>
            <a:endParaRPr lang="en-US" sz="1600" dirty="0">
              <a:solidFill>
                <a:schemeClr val="accent6">
                  <a:lumMod val="50000"/>
                </a:schemeClr>
              </a:solidFill>
            </a:endParaRPr>
          </a:p>
        </p:txBody>
      </p:sp>
      <p:sp>
        <p:nvSpPr>
          <p:cNvPr id="44" name="TextBox 43">
            <a:extLst>
              <a:ext uri="{FF2B5EF4-FFF2-40B4-BE49-F238E27FC236}">
                <a16:creationId xmlns:a16="http://schemas.microsoft.com/office/drawing/2014/main" id="{2084FD8F-6AF6-44B1-CD66-E8CFF8C22082}"/>
              </a:ext>
            </a:extLst>
          </p:cNvPr>
          <p:cNvSpPr txBox="1"/>
          <p:nvPr/>
        </p:nvSpPr>
        <p:spPr>
          <a:xfrm>
            <a:off x="2138123" y="3753793"/>
            <a:ext cx="3995196" cy="584775"/>
          </a:xfrm>
          <a:prstGeom prst="rect">
            <a:avLst/>
          </a:prstGeom>
          <a:noFill/>
        </p:spPr>
        <p:txBody>
          <a:bodyPr wrap="none" rtlCol="0">
            <a:spAutoFit/>
          </a:bodyPr>
          <a:lstStyle/>
          <a:p>
            <a:r>
              <a:rPr lang="en-US" sz="1600" dirty="0">
                <a:solidFill>
                  <a:schemeClr val="accent6">
                    <a:lumMod val="50000"/>
                  </a:schemeClr>
                </a:solidFill>
              </a:rPr>
              <a:t>Address (0x300000~0x307FFF for Code Patch)</a:t>
            </a:r>
          </a:p>
          <a:p>
            <a:r>
              <a:rPr lang="en-US" sz="1600" dirty="0">
                <a:solidFill>
                  <a:schemeClr val="accent6">
                    <a:lumMod val="50000"/>
                  </a:schemeClr>
                </a:solidFill>
              </a:rPr>
              <a:t>Count (Maximum: 0x400=1KB per message)</a:t>
            </a:r>
          </a:p>
        </p:txBody>
      </p:sp>
      <p:sp>
        <p:nvSpPr>
          <p:cNvPr id="45" name="TextBox 44">
            <a:extLst>
              <a:ext uri="{FF2B5EF4-FFF2-40B4-BE49-F238E27FC236}">
                <a16:creationId xmlns:a16="http://schemas.microsoft.com/office/drawing/2014/main" id="{9BC9946F-BC31-F109-0205-9ACA702D5E84}"/>
              </a:ext>
            </a:extLst>
          </p:cNvPr>
          <p:cNvSpPr txBox="1"/>
          <p:nvPr/>
        </p:nvSpPr>
        <p:spPr>
          <a:xfrm>
            <a:off x="2142235" y="4915981"/>
            <a:ext cx="917111" cy="338554"/>
          </a:xfrm>
          <a:prstGeom prst="rect">
            <a:avLst/>
          </a:prstGeom>
          <a:noFill/>
        </p:spPr>
        <p:txBody>
          <a:bodyPr wrap="none" rtlCol="0">
            <a:spAutoFit/>
          </a:bodyPr>
          <a:lstStyle/>
          <a:p>
            <a:r>
              <a:rPr lang="en-US" sz="1600" dirty="0">
                <a:solidFill>
                  <a:schemeClr val="accent6">
                    <a:lumMod val="50000"/>
                  </a:schemeClr>
                </a:solidFill>
              </a:rPr>
              <a:t>Message</a:t>
            </a:r>
          </a:p>
        </p:txBody>
      </p:sp>
      <p:sp>
        <p:nvSpPr>
          <p:cNvPr id="46" name="TextBox 45">
            <a:extLst>
              <a:ext uri="{FF2B5EF4-FFF2-40B4-BE49-F238E27FC236}">
                <a16:creationId xmlns:a16="http://schemas.microsoft.com/office/drawing/2014/main" id="{68246EDD-E00A-64C5-7958-C3E6DE67361A}"/>
              </a:ext>
            </a:extLst>
          </p:cNvPr>
          <p:cNvSpPr txBox="1"/>
          <p:nvPr/>
        </p:nvSpPr>
        <p:spPr>
          <a:xfrm>
            <a:off x="2138123" y="5879458"/>
            <a:ext cx="721480" cy="338554"/>
          </a:xfrm>
          <a:prstGeom prst="rect">
            <a:avLst/>
          </a:prstGeom>
          <a:noFill/>
        </p:spPr>
        <p:txBody>
          <a:bodyPr wrap="none" rtlCol="0">
            <a:spAutoFit/>
          </a:bodyPr>
          <a:lstStyle/>
          <a:p>
            <a:r>
              <a:rPr lang="en-US" sz="1600" dirty="0">
                <a:solidFill>
                  <a:schemeClr val="accent6">
                    <a:lumMod val="50000"/>
                  </a:schemeClr>
                </a:solidFill>
              </a:rPr>
              <a:t>CRC16</a:t>
            </a:r>
          </a:p>
        </p:txBody>
      </p:sp>
      <p:sp>
        <p:nvSpPr>
          <p:cNvPr id="8" name="Title 1">
            <a:extLst>
              <a:ext uri="{FF2B5EF4-FFF2-40B4-BE49-F238E27FC236}">
                <a16:creationId xmlns:a16="http://schemas.microsoft.com/office/drawing/2014/main" id="{A3F679E9-C448-1ECA-BA3D-029E8DB77E60}"/>
              </a:ext>
            </a:extLst>
          </p:cNvPr>
          <p:cNvSpPr>
            <a:spLocks noGrp="1"/>
          </p:cNvSpPr>
          <p:nvPr>
            <p:ph type="title"/>
          </p:nvPr>
        </p:nvSpPr>
        <p:spPr>
          <a:xfrm>
            <a:off x="477836" y="215704"/>
            <a:ext cx="10126844" cy="490520"/>
          </a:xfrm>
        </p:spPr>
        <p:txBody>
          <a:bodyPr/>
          <a:lstStyle/>
          <a:p>
            <a:r>
              <a:rPr lang="en-US" sz="2400" b="1" dirty="0">
                <a:solidFill>
                  <a:schemeClr val="accent6">
                    <a:lumMod val="50000"/>
                  </a:schemeClr>
                </a:solidFill>
              </a:rPr>
              <a:t>Gprobe command loads </a:t>
            </a:r>
            <a:r>
              <a:rPr lang="en-US" altLang="zh-TW" sz="2400" b="1" dirty="0">
                <a:solidFill>
                  <a:schemeClr val="accent6">
                    <a:lumMod val="50000"/>
                  </a:schemeClr>
                </a:solidFill>
              </a:rPr>
              <a:t>3</a:t>
            </a:r>
            <a:r>
              <a:rPr lang="en-US" sz="2400" b="1" dirty="0">
                <a:solidFill>
                  <a:schemeClr val="accent6">
                    <a:lumMod val="50000"/>
                  </a:schemeClr>
                </a:solidFill>
              </a:rPr>
              <a:t>1KB </a:t>
            </a:r>
            <a:r>
              <a:rPr lang="en-US" sz="2400" b="1" dirty="0">
                <a:solidFill>
                  <a:schemeClr val="accent6"/>
                </a:solidFill>
              </a:rPr>
              <a:t>code patch </a:t>
            </a:r>
            <a:r>
              <a:rPr lang="en-US" sz="2400" b="1" dirty="0">
                <a:solidFill>
                  <a:schemeClr val="accent6">
                    <a:lumMod val="50000"/>
                  </a:schemeClr>
                </a:solidFill>
              </a:rPr>
              <a:t>DATA into Sirius</a:t>
            </a:r>
            <a:endParaRPr lang="en-US" dirty="0">
              <a:solidFill>
                <a:schemeClr val="accent6">
                  <a:lumMod val="50000"/>
                </a:schemeClr>
              </a:solidFill>
            </a:endParaRPr>
          </a:p>
        </p:txBody>
      </p:sp>
      <p:sp>
        <p:nvSpPr>
          <p:cNvPr id="2" name="Left Brace 1">
            <a:extLst>
              <a:ext uri="{FF2B5EF4-FFF2-40B4-BE49-F238E27FC236}">
                <a16:creationId xmlns:a16="http://schemas.microsoft.com/office/drawing/2014/main" id="{3BF8A5F1-74B8-80C8-0B33-A366E7622D17}"/>
              </a:ext>
            </a:extLst>
          </p:cNvPr>
          <p:cNvSpPr/>
          <p:nvPr/>
        </p:nvSpPr>
        <p:spPr>
          <a:xfrm>
            <a:off x="1888771" y="3566133"/>
            <a:ext cx="268246" cy="2742614"/>
          </a:xfrm>
          <a:prstGeom prst="leftBrace">
            <a:avLst>
              <a:gd name="adj1" fmla="val 8333"/>
              <a:gd name="adj2" fmla="val 5010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Speech Bubble: Rectangle 2">
            <a:extLst>
              <a:ext uri="{FF2B5EF4-FFF2-40B4-BE49-F238E27FC236}">
                <a16:creationId xmlns:a16="http://schemas.microsoft.com/office/drawing/2014/main" id="{F5AA1CEE-4C23-1FCB-E96A-041F7E4165FC}"/>
              </a:ext>
            </a:extLst>
          </p:cNvPr>
          <p:cNvSpPr/>
          <p:nvPr/>
        </p:nvSpPr>
        <p:spPr>
          <a:xfrm>
            <a:off x="401638" y="4324234"/>
            <a:ext cx="1415107" cy="762000"/>
          </a:xfrm>
          <a:prstGeom prst="wedgeRectCallout">
            <a:avLst>
              <a:gd name="adj1" fmla="val -17244"/>
              <a:gd name="adj2" fmla="val 49160"/>
            </a:avLst>
          </a:prstGeom>
          <a:no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dirty="0" err="1">
                <a:solidFill>
                  <a:schemeClr val="tx1">
                    <a:lumMod val="50000"/>
                  </a:schemeClr>
                </a:solidFill>
              </a:rPr>
              <a:t>GProbe</a:t>
            </a:r>
            <a:endParaRPr lang="en-US" sz="1400" dirty="0">
              <a:solidFill>
                <a:schemeClr val="tx1">
                  <a:lumMod val="50000"/>
                </a:schemeClr>
              </a:solidFill>
            </a:endParaRPr>
          </a:p>
          <a:p>
            <a:pPr algn="ctr"/>
            <a:r>
              <a:rPr lang="en-US" sz="1400" b="1" dirty="0" err="1">
                <a:solidFill>
                  <a:srgbClr val="0070C0"/>
                </a:solidFill>
              </a:rPr>
              <a:t>MTPWrite</a:t>
            </a:r>
            <a:endParaRPr lang="en-US" sz="1400" b="1" dirty="0">
              <a:solidFill>
                <a:srgbClr val="0070C0"/>
              </a:solidFill>
            </a:endParaRPr>
          </a:p>
          <a:p>
            <a:pPr algn="ctr"/>
            <a:r>
              <a:rPr lang="en-US" sz="1400" dirty="0">
                <a:solidFill>
                  <a:schemeClr val="tx1">
                    <a:lumMod val="50000"/>
                  </a:schemeClr>
                </a:solidFill>
              </a:rPr>
              <a:t>Command</a:t>
            </a:r>
            <a:endParaRPr lang="en-US" sz="1400" b="1" dirty="0">
              <a:solidFill>
                <a:srgbClr val="0070C0"/>
              </a:solidFill>
            </a:endParaRPr>
          </a:p>
        </p:txBody>
      </p:sp>
      <p:sp>
        <p:nvSpPr>
          <p:cNvPr id="4" name="Rectangle 3">
            <a:extLst>
              <a:ext uri="{FF2B5EF4-FFF2-40B4-BE49-F238E27FC236}">
                <a16:creationId xmlns:a16="http://schemas.microsoft.com/office/drawing/2014/main" id="{C61795C8-C21C-4A5B-305B-B529F46EAFE3}"/>
              </a:ext>
            </a:extLst>
          </p:cNvPr>
          <p:cNvSpPr/>
          <p:nvPr/>
        </p:nvSpPr>
        <p:spPr>
          <a:xfrm>
            <a:off x="710028" y="2300669"/>
            <a:ext cx="890650" cy="392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CMD3-1</a:t>
            </a:r>
          </a:p>
        </p:txBody>
      </p:sp>
      <p:sp>
        <p:nvSpPr>
          <p:cNvPr id="11" name="Content Placeholder 2">
            <a:extLst>
              <a:ext uri="{FF2B5EF4-FFF2-40B4-BE49-F238E27FC236}">
                <a16:creationId xmlns:a16="http://schemas.microsoft.com/office/drawing/2014/main" id="{93DF1501-24B9-E33A-9F3F-1D40E13F770F}"/>
              </a:ext>
            </a:extLst>
          </p:cNvPr>
          <p:cNvSpPr>
            <a:spLocks noGrp="1"/>
          </p:cNvSpPr>
          <p:nvPr>
            <p:ph sz="half" idx="1"/>
          </p:nvPr>
        </p:nvSpPr>
        <p:spPr>
          <a:xfrm>
            <a:off x="401638" y="966787"/>
            <a:ext cx="11372850" cy="1000419"/>
          </a:xfrm>
        </p:spPr>
        <p:txBody>
          <a:bodyPr>
            <a:noAutofit/>
          </a:bodyPr>
          <a:lstStyle/>
          <a:p>
            <a:r>
              <a:rPr lang="en-US" sz="1600" dirty="0">
                <a:solidFill>
                  <a:schemeClr val="accent6"/>
                </a:solidFill>
              </a:rPr>
              <a:t>First command (0x10) that writes </a:t>
            </a:r>
            <a:r>
              <a:rPr lang="en-US" sz="1600" b="1" dirty="0">
                <a:solidFill>
                  <a:srgbClr val="00B0F0"/>
                </a:solidFill>
              </a:rPr>
              <a:t>Code Patch </a:t>
            </a:r>
            <a:r>
              <a:rPr lang="en-US" sz="1600" dirty="0">
                <a:solidFill>
                  <a:schemeClr val="accent6"/>
                </a:solidFill>
              </a:rPr>
              <a:t>data (max 31KB) into MTP SRAM in Sirius, noted as “</a:t>
            </a:r>
            <a:r>
              <a:rPr lang="en-US" sz="1600" b="1" dirty="0">
                <a:solidFill>
                  <a:schemeClr val="accent6"/>
                </a:solidFill>
              </a:rPr>
              <a:t>CMD3-X</a:t>
            </a:r>
            <a:r>
              <a:rPr lang="en-US" sz="1600" dirty="0">
                <a:solidFill>
                  <a:schemeClr val="accent6"/>
                </a:solidFill>
              </a:rPr>
              <a:t>”.</a:t>
            </a:r>
          </a:p>
          <a:p>
            <a:r>
              <a:rPr lang="en-US" sz="1600" dirty="0">
                <a:solidFill>
                  <a:schemeClr val="accent6"/>
                </a:solidFill>
              </a:rPr>
              <a:t>As payload size is up to 1024B for each command and size of the Code Patch is varied (between 0~31KB), will need to divide into multiple </a:t>
            </a:r>
            <a:r>
              <a:rPr lang="en-US" sz="1600" dirty="0" err="1">
                <a:solidFill>
                  <a:schemeClr val="accent6"/>
                </a:solidFill>
              </a:rPr>
              <a:t>MTPWrite</a:t>
            </a:r>
            <a:r>
              <a:rPr lang="en-US" sz="1600" dirty="0">
                <a:solidFill>
                  <a:schemeClr val="accent6"/>
                </a:solidFill>
              </a:rPr>
              <a:t> commands to complete.  Where X = Code Patch size / 1024, and the size of the last payload, X+1, = Code Patch size % 1024 (if non-zero)</a:t>
            </a:r>
          </a:p>
        </p:txBody>
      </p:sp>
      <p:cxnSp>
        <p:nvCxnSpPr>
          <p:cNvPr id="13" name="Connector: Elbow 12">
            <a:extLst>
              <a:ext uri="{FF2B5EF4-FFF2-40B4-BE49-F238E27FC236}">
                <a16:creationId xmlns:a16="http://schemas.microsoft.com/office/drawing/2014/main" id="{85D79411-6AF0-1836-8E22-23EC4BE801AF}"/>
              </a:ext>
            </a:extLst>
          </p:cNvPr>
          <p:cNvCxnSpPr>
            <a:cxnSpLocks/>
            <a:stCxn id="4" idx="3"/>
            <a:endCxn id="5" idx="1"/>
          </p:cNvCxnSpPr>
          <p:nvPr/>
        </p:nvCxnSpPr>
        <p:spPr>
          <a:xfrm>
            <a:off x="1600678" y="2497152"/>
            <a:ext cx="619954" cy="872043"/>
          </a:xfrm>
          <a:prstGeom prst="bentConnector3">
            <a:avLst>
              <a:gd name="adj1" fmla="val 50000"/>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7" name="Speech Bubble: Rectangle 6">
            <a:extLst>
              <a:ext uri="{FF2B5EF4-FFF2-40B4-BE49-F238E27FC236}">
                <a16:creationId xmlns:a16="http://schemas.microsoft.com/office/drawing/2014/main" id="{AEC629D3-FEBD-0D00-20A5-FB5BF5202962}"/>
              </a:ext>
            </a:extLst>
          </p:cNvPr>
          <p:cNvSpPr/>
          <p:nvPr/>
        </p:nvSpPr>
        <p:spPr>
          <a:xfrm>
            <a:off x="9060280" y="2256663"/>
            <a:ext cx="2075059" cy="480979"/>
          </a:xfrm>
          <a:prstGeom prst="wedgeRectCallout">
            <a:avLst>
              <a:gd name="adj1" fmla="val -28419"/>
              <a:gd name="adj2" fmla="val 125346"/>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dirty="0" err="1">
                <a:solidFill>
                  <a:schemeClr val="tx1">
                    <a:lumMod val="50000"/>
                  </a:schemeClr>
                </a:solidFill>
              </a:rPr>
              <a:t>GProbe</a:t>
            </a:r>
            <a:r>
              <a:rPr lang="en-US" sz="1400" dirty="0">
                <a:solidFill>
                  <a:schemeClr val="tx1">
                    <a:lumMod val="50000"/>
                  </a:schemeClr>
                </a:solidFill>
              </a:rPr>
              <a:t> Command </a:t>
            </a:r>
          </a:p>
          <a:p>
            <a:pPr algn="ctr"/>
            <a:r>
              <a:rPr lang="en-US" sz="1400" dirty="0">
                <a:solidFill>
                  <a:schemeClr val="tx1">
                    <a:lumMod val="50000"/>
                  </a:schemeClr>
                </a:solidFill>
              </a:rPr>
              <a:t>0x10 = </a:t>
            </a:r>
            <a:r>
              <a:rPr lang="en-US" sz="1400" b="1" dirty="0" err="1">
                <a:solidFill>
                  <a:srgbClr val="0070C0"/>
                </a:solidFill>
              </a:rPr>
              <a:t>MTPWrite</a:t>
            </a:r>
            <a:endParaRPr lang="en-US" sz="1400" b="1" dirty="0">
              <a:solidFill>
                <a:srgbClr val="0070C0"/>
              </a:solidFill>
            </a:endParaRPr>
          </a:p>
        </p:txBody>
      </p:sp>
      <p:sp>
        <p:nvSpPr>
          <p:cNvPr id="6" name="Rectangle 5">
            <a:extLst>
              <a:ext uri="{FF2B5EF4-FFF2-40B4-BE49-F238E27FC236}">
                <a16:creationId xmlns:a16="http://schemas.microsoft.com/office/drawing/2014/main" id="{5AFBA93C-DDD4-9C97-B6D4-7847018B771D}"/>
              </a:ext>
            </a:extLst>
          </p:cNvPr>
          <p:cNvSpPr/>
          <p:nvPr/>
        </p:nvSpPr>
        <p:spPr>
          <a:xfrm>
            <a:off x="1981890" y="2272537"/>
            <a:ext cx="890650" cy="392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CMD3-2</a:t>
            </a:r>
          </a:p>
        </p:txBody>
      </p:sp>
      <p:sp>
        <p:nvSpPr>
          <p:cNvPr id="9" name="Rectangle 8">
            <a:extLst>
              <a:ext uri="{FF2B5EF4-FFF2-40B4-BE49-F238E27FC236}">
                <a16:creationId xmlns:a16="http://schemas.microsoft.com/office/drawing/2014/main" id="{23EF9C3A-5034-25D5-EED8-9CF59E202B98}"/>
              </a:ext>
            </a:extLst>
          </p:cNvPr>
          <p:cNvSpPr/>
          <p:nvPr/>
        </p:nvSpPr>
        <p:spPr>
          <a:xfrm>
            <a:off x="2886999" y="2270058"/>
            <a:ext cx="890650" cy="392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CMD3-3</a:t>
            </a:r>
          </a:p>
        </p:txBody>
      </p:sp>
      <p:sp>
        <p:nvSpPr>
          <p:cNvPr id="10" name="TextBox 9">
            <a:extLst>
              <a:ext uri="{FF2B5EF4-FFF2-40B4-BE49-F238E27FC236}">
                <a16:creationId xmlns:a16="http://schemas.microsoft.com/office/drawing/2014/main" id="{96A9B887-17EC-C01E-003B-3F64238ED811}"/>
              </a:ext>
            </a:extLst>
          </p:cNvPr>
          <p:cNvSpPr txBox="1"/>
          <p:nvPr/>
        </p:nvSpPr>
        <p:spPr>
          <a:xfrm>
            <a:off x="3891131" y="2234157"/>
            <a:ext cx="458780" cy="369332"/>
          </a:xfrm>
          <a:prstGeom prst="rect">
            <a:avLst/>
          </a:prstGeom>
          <a:noFill/>
        </p:spPr>
        <p:txBody>
          <a:bodyPr wrap="none" rtlCol="0">
            <a:spAutoFit/>
          </a:bodyPr>
          <a:lstStyle/>
          <a:p>
            <a:r>
              <a:rPr lang="en-US" dirty="0"/>
              <a:t>…..</a:t>
            </a:r>
          </a:p>
        </p:txBody>
      </p:sp>
      <p:sp>
        <p:nvSpPr>
          <p:cNvPr id="12" name="Rectangle 11">
            <a:extLst>
              <a:ext uri="{FF2B5EF4-FFF2-40B4-BE49-F238E27FC236}">
                <a16:creationId xmlns:a16="http://schemas.microsoft.com/office/drawing/2014/main" id="{AF49A77D-D7D8-2177-EFC2-DD6913935A97}"/>
              </a:ext>
            </a:extLst>
          </p:cNvPr>
          <p:cNvSpPr/>
          <p:nvPr/>
        </p:nvSpPr>
        <p:spPr>
          <a:xfrm>
            <a:off x="4349911" y="2282520"/>
            <a:ext cx="890650" cy="392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CMD3-X</a:t>
            </a:r>
          </a:p>
        </p:txBody>
      </p:sp>
      <p:sp>
        <p:nvSpPr>
          <p:cNvPr id="24" name="Rectangle 23">
            <a:extLst>
              <a:ext uri="{FF2B5EF4-FFF2-40B4-BE49-F238E27FC236}">
                <a16:creationId xmlns:a16="http://schemas.microsoft.com/office/drawing/2014/main" id="{135C8E20-E8DD-DFE0-899F-4D9EC1E228B8}"/>
              </a:ext>
            </a:extLst>
          </p:cNvPr>
          <p:cNvSpPr/>
          <p:nvPr/>
        </p:nvSpPr>
        <p:spPr>
          <a:xfrm>
            <a:off x="5264306" y="2282522"/>
            <a:ext cx="1223332" cy="3929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CMD3-(X+1)</a:t>
            </a:r>
          </a:p>
        </p:txBody>
      </p:sp>
    </p:spTree>
    <p:extLst>
      <p:ext uri="{BB962C8B-B14F-4D97-AF65-F5344CB8AC3E}">
        <p14:creationId xmlns:p14="http://schemas.microsoft.com/office/powerpoint/2010/main" val="853020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EF865-D07D-CB53-7B59-97AA7E332E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805136A-0045-139C-A0CD-987D1F381B18}"/>
              </a:ext>
            </a:extLst>
          </p:cNvPr>
          <p:cNvSpPr/>
          <p:nvPr/>
        </p:nvSpPr>
        <p:spPr>
          <a:xfrm>
            <a:off x="2260199" y="2526896"/>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a:t>
            </a:r>
          </a:p>
        </p:txBody>
      </p:sp>
      <p:sp>
        <p:nvSpPr>
          <p:cNvPr id="15" name="Rectangle 14">
            <a:extLst>
              <a:ext uri="{FF2B5EF4-FFF2-40B4-BE49-F238E27FC236}">
                <a16:creationId xmlns:a16="http://schemas.microsoft.com/office/drawing/2014/main" id="{59241F94-B8B2-FBC6-67A9-FA86B9E7EA8D}"/>
              </a:ext>
            </a:extLst>
          </p:cNvPr>
          <p:cNvSpPr/>
          <p:nvPr/>
        </p:nvSpPr>
        <p:spPr>
          <a:xfrm>
            <a:off x="3150849" y="2526895"/>
            <a:ext cx="890650" cy="57891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0x37</a:t>
            </a:r>
          </a:p>
          <a:p>
            <a:pPr algn="ctr"/>
            <a:r>
              <a:rPr lang="en-US" sz="1600" dirty="0"/>
              <a:t>Dst</a:t>
            </a:r>
          </a:p>
        </p:txBody>
      </p:sp>
      <p:sp>
        <p:nvSpPr>
          <p:cNvPr id="17" name="Rectangle 16">
            <a:extLst>
              <a:ext uri="{FF2B5EF4-FFF2-40B4-BE49-F238E27FC236}">
                <a16:creationId xmlns:a16="http://schemas.microsoft.com/office/drawing/2014/main" id="{3A1FB850-7F9B-B332-09DC-1D353AEA13C1}"/>
              </a:ext>
            </a:extLst>
          </p:cNvPr>
          <p:cNvSpPr/>
          <p:nvPr/>
        </p:nvSpPr>
        <p:spPr>
          <a:xfrm>
            <a:off x="4041499" y="2526894"/>
            <a:ext cx="890650" cy="578914"/>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0x51</a:t>
            </a:r>
          </a:p>
          <a:p>
            <a:pPr algn="ctr"/>
            <a:r>
              <a:rPr lang="en-US" sz="1600" dirty="0"/>
              <a:t>Src</a:t>
            </a:r>
          </a:p>
        </p:txBody>
      </p:sp>
      <p:sp>
        <p:nvSpPr>
          <p:cNvPr id="18" name="Rectangle 17">
            <a:extLst>
              <a:ext uri="{FF2B5EF4-FFF2-40B4-BE49-F238E27FC236}">
                <a16:creationId xmlns:a16="http://schemas.microsoft.com/office/drawing/2014/main" id="{4D878582-B12D-B273-8A48-A67FF6858E12}"/>
              </a:ext>
            </a:extLst>
          </p:cNvPr>
          <p:cNvSpPr/>
          <p:nvPr/>
        </p:nvSpPr>
        <p:spPr>
          <a:xfrm>
            <a:off x="4932149" y="2526893"/>
            <a:ext cx="890650" cy="57891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0x85</a:t>
            </a:r>
          </a:p>
          <a:p>
            <a:pPr algn="ctr"/>
            <a:r>
              <a:rPr lang="en-US" sz="1600" dirty="0"/>
              <a:t>Length</a:t>
            </a:r>
          </a:p>
        </p:txBody>
      </p:sp>
      <p:sp>
        <p:nvSpPr>
          <p:cNvPr id="19" name="Rectangle 18">
            <a:extLst>
              <a:ext uri="{FF2B5EF4-FFF2-40B4-BE49-F238E27FC236}">
                <a16:creationId xmlns:a16="http://schemas.microsoft.com/office/drawing/2014/main" id="{C9EA9134-56B8-07CA-646F-4C73AB6361CD}"/>
              </a:ext>
            </a:extLst>
          </p:cNvPr>
          <p:cNvSpPr/>
          <p:nvPr/>
        </p:nvSpPr>
        <p:spPr>
          <a:xfrm>
            <a:off x="5822799" y="2526889"/>
            <a:ext cx="2667846" cy="578914"/>
          </a:xfrm>
          <a:prstGeom prst="rect">
            <a:avLst/>
          </a:prstGeom>
          <a:solidFill>
            <a:schemeClr val="accent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0xC2 0x00 0x00</a:t>
            </a:r>
          </a:p>
          <a:p>
            <a:pPr algn="ctr"/>
            <a:r>
              <a:rPr lang="en-US" sz="1600" dirty="0"/>
              <a:t>VCP Prefix</a:t>
            </a:r>
          </a:p>
        </p:txBody>
      </p:sp>
      <p:sp>
        <p:nvSpPr>
          <p:cNvPr id="22" name="Rectangle 21">
            <a:extLst>
              <a:ext uri="{FF2B5EF4-FFF2-40B4-BE49-F238E27FC236}">
                <a16:creationId xmlns:a16="http://schemas.microsoft.com/office/drawing/2014/main" id="{39E89C3F-B432-8158-FAA6-13B39D916C6E}"/>
              </a:ext>
            </a:extLst>
          </p:cNvPr>
          <p:cNvSpPr/>
          <p:nvPr/>
        </p:nvSpPr>
        <p:spPr>
          <a:xfrm>
            <a:off x="8494749" y="2526889"/>
            <a:ext cx="1789508" cy="578914"/>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0x03 </a:t>
            </a:r>
            <a:r>
              <a:rPr lang="en-US" sz="1600" b="1" dirty="0">
                <a:solidFill>
                  <a:srgbClr val="FFFF00"/>
                </a:solidFill>
              </a:rPr>
              <a:t>0x07</a:t>
            </a:r>
          </a:p>
          <a:p>
            <a:pPr algn="ctr"/>
            <a:r>
              <a:rPr lang="en-US" sz="1600" dirty="0"/>
              <a:t>Message</a:t>
            </a:r>
          </a:p>
        </p:txBody>
      </p:sp>
      <p:sp>
        <p:nvSpPr>
          <p:cNvPr id="25" name="Rectangle 24">
            <a:extLst>
              <a:ext uri="{FF2B5EF4-FFF2-40B4-BE49-F238E27FC236}">
                <a16:creationId xmlns:a16="http://schemas.microsoft.com/office/drawing/2014/main" id="{3E5F207F-A284-BE6A-8516-AEEB295B1E73}"/>
              </a:ext>
            </a:extLst>
          </p:cNvPr>
          <p:cNvSpPr/>
          <p:nvPr/>
        </p:nvSpPr>
        <p:spPr>
          <a:xfrm>
            <a:off x="10284257" y="2523913"/>
            <a:ext cx="890650" cy="58189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0x7C</a:t>
            </a:r>
          </a:p>
          <a:p>
            <a:pPr algn="ctr"/>
            <a:r>
              <a:rPr lang="en-US" sz="1600" dirty="0"/>
              <a:t>Chksum</a:t>
            </a:r>
          </a:p>
        </p:txBody>
      </p:sp>
      <p:sp>
        <p:nvSpPr>
          <p:cNvPr id="26" name="Rectangle 25">
            <a:extLst>
              <a:ext uri="{FF2B5EF4-FFF2-40B4-BE49-F238E27FC236}">
                <a16:creationId xmlns:a16="http://schemas.microsoft.com/office/drawing/2014/main" id="{0C299988-A357-B496-5FBA-861127C68512}"/>
              </a:ext>
            </a:extLst>
          </p:cNvPr>
          <p:cNvSpPr/>
          <p:nvPr/>
        </p:nvSpPr>
        <p:spPr>
          <a:xfrm>
            <a:off x="2260198" y="3853635"/>
            <a:ext cx="3597231" cy="582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t>0x00 0x01 0xFF </a:t>
            </a:r>
          </a:p>
        </p:txBody>
      </p:sp>
      <p:sp>
        <p:nvSpPr>
          <p:cNvPr id="42" name="Rectangle 41">
            <a:extLst>
              <a:ext uri="{FF2B5EF4-FFF2-40B4-BE49-F238E27FC236}">
                <a16:creationId xmlns:a16="http://schemas.microsoft.com/office/drawing/2014/main" id="{BDB857CF-3106-277D-650E-5EB49C3F3A02}"/>
              </a:ext>
            </a:extLst>
          </p:cNvPr>
          <p:cNvSpPr/>
          <p:nvPr/>
        </p:nvSpPr>
        <p:spPr>
          <a:xfrm>
            <a:off x="5857429" y="3855985"/>
            <a:ext cx="890650" cy="5781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t>P</a:t>
            </a:r>
            <a:endParaRPr lang="en-US" sz="1600" dirty="0"/>
          </a:p>
        </p:txBody>
      </p:sp>
      <p:sp>
        <p:nvSpPr>
          <p:cNvPr id="43" name="TextBox 42">
            <a:extLst>
              <a:ext uri="{FF2B5EF4-FFF2-40B4-BE49-F238E27FC236}">
                <a16:creationId xmlns:a16="http://schemas.microsoft.com/office/drawing/2014/main" id="{7045DC39-6CEF-42B6-52A1-65E276506A45}"/>
              </a:ext>
            </a:extLst>
          </p:cNvPr>
          <p:cNvSpPr txBox="1"/>
          <p:nvPr/>
        </p:nvSpPr>
        <p:spPr>
          <a:xfrm>
            <a:off x="2163928" y="2146878"/>
            <a:ext cx="1471878" cy="338554"/>
          </a:xfrm>
          <a:prstGeom prst="rect">
            <a:avLst/>
          </a:prstGeom>
          <a:noFill/>
        </p:spPr>
        <p:txBody>
          <a:bodyPr wrap="none" rtlCol="0">
            <a:spAutoFit/>
          </a:bodyPr>
          <a:lstStyle/>
          <a:p>
            <a:r>
              <a:rPr lang="en-US" altLang="zh-TW" sz="1600" dirty="0">
                <a:solidFill>
                  <a:schemeClr val="accent6">
                    <a:lumMod val="50000"/>
                  </a:schemeClr>
                </a:solidFill>
              </a:rPr>
              <a:t>DDC2BI</a:t>
            </a:r>
            <a:r>
              <a:rPr lang="zh-TW" altLang="en-US" sz="1600" dirty="0">
                <a:solidFill>
                  <a:schemeClr val="accent6">
                    <a:lumMod val="50000"/>
                  </a:schemeClr>
                </a:solidFill>
              </a:rPr>
              <a:t> </a:t>
            </a:r>
            <a:r>
              <a:rPr lang="en-US" altLang="zh-TW" sz="1600" dirty="0">
                <a:solidFill>
                  <a:schemeClr val="accent6">
                    <a:lumMod val="50000"/>
                  </a:schemeClr>
                </a:solidFill>
              </a:rPr>
              <a:t>Header</a:t>
            </a:r>
            <a:endParaRPr lang="en-US" sz="1600" dirty="0">
              <a:solidFill>
                <a:schemeClr val="accent6">
                  <a:lumMod val="50000"/>
                </a:schemeClr>
              </a:solidFill>
            </a:endParaRPr>
          </a:p>
        </p:txBody>
      </p:sp>
      <p:sp>
        <p:nvSpPr>
          <p:cNvPr id="45" name="TextBox 44">
            <a:extLst>
              <a:ext uri="{FF2B5EF4-FFF2-40B4-BE49-F238E27FC236}">
                <a16:creationId xmlns:a16="http://schemas.microsoft.com/office/drawing/2014/main" id="{D886FA63-C7C0-52EF-8FC0-838A93BF0CD3}"/>
              </a:ext>
            </a:extLst>
          </p:cNvPr>
          <p:cNvSpPr txBox="1"/>
          <p:nvPr/>
        </p:nvSpPr>
        <p:spPr>
          <a:xfrm>
            <a:off x="2177690" y="3499692"/>
            <a:ext cx="2047292" cy="338554"/>
          </a:xfrm>
          <a:prstGeom prst="rect">
            <a:avLst/>
          </a:prstGeom>
          <a:noFill/>
        </p:spPr>
        <p:txBody>
          <a:bodyPr wrap="none" rtlCol="0">
            <a:spAutoFit/>
          </a:bodyPr>
          <a:lstStyle/>
          <a:p>
            <a:r>
              <a:rPr lang="en-US" sz="1600" dirty="0">
                <a:solidFill>
                  <a:schemeClr val="accent6">
                    <a:lumMod val="50000"/>
                  </a:schemeClr>
                </a:solidFill>
              </a:rPr>
              <a:t>Message for executing</a:t>
            </a:r>
          </a:p>
        </p:txBody>
      </p:sp>
      <p:sp>
        <p:nvSpPr>
          <p:cNvPr id="8" name="Title 1">
            <a:extLst>
              <a:ext uri="{FF2B5EF4-FFF2-40B4-BE49-F238E27FC236}">
                <a16:creationId xmlns:a16="http://schemas.microsoft.com/office/drawing/2014/main" id="{B5862655-063C-4D45-B627-C15710E2177D}"/>
              </a:ext>
            </a:extLst>
          </p:cNvPr>
          <p:cNvSpPr>
            <a:spLocks noGrp="1"/>
          </p:cNvSpPr>
          <p:nvPr>
            <p:ph type="title"/>
          </p:nvPr>
        </p:nvSpPr>
        <p:spPr>
          <a:xfrm>
            <a:off x="477836" y="215704"/>
            <a:ext cx="10126844" cy="490520"/>
          </a:xfrm>
        </p:spPr>
        <p:txBody>
          <a:bodyPr/>
          <a:lstStyle/>
          <a:p>
            <a:r>
              <a:rPr lang="en-US" sz="2400" b="1" dirty="0" err="1">
                <a:solidFill>
                  <a:schemeClr val="accent6">
                    <a:lumMod val="50000"/>
                  </a:schemeClr>
                </a:solidFill>
              </a:rPr>
              <a:t>Gprobe</a:t>
            </a:r>
            <a:r>
              <a:rPr lang="en-US" sz="2400" b="1" dirty="0">
                <a:solidFill>
                  <a:schemeClr val="accent6">
                    <a:lumMod val="50000"/>
                  </a:schemeClr>
                </a:solidFill>
              </a:rPr>
              <a:t> command loads 31KB code patch DATA into Sirius (</a:t>
            </a:r>
            <a:r>
              <a:rPr lang="en-US" sz="2400" b="1" dirty="0" err="1">
                <a:solidFill>
                  <a:schemeClr val="accent6">
                    <a:lumMod val="50000"/>
                  </a:schemeClr>
                </a:solidFill>
              </a:rPr>
              <a:t>conti</a:t>
            </a:r>
            <a:r>
              <a:rPr lang="en-US" sz="2400" b="1" dirty="0">
                <a:solidFill>
                  <a:schemeClr val="accent6">
                    <a:lumMod val="50000"/>
                  </a:schemeClr>
                </a:solidFill>
              </a:rPr>
              <a:t>.)</a:t>
            </a:r>
            <a:endParaRPr lang="en-US" dirty="0">
              <a:solidFill>
                <a:schemeClr val="accent6">
                  <a:lumMod val="50000"/>
                </a:schemeClr>
              </a:solidFill>
            </a:endParaRPr>
          </a:p>
        </p:txBody>
      </p:sp>
      <p:sp>
        <p:nvSpPr>
          <p:cNvPr id="4" name="Rectangle 3">
            <a:extLst>
              <a:ext uri="{FF2B5EF4-FFF2-40B4-BE49-F238E27FC236}">
                <a16:creationId xmlns:a16="http://schemas.microsoft.com/office/drawing/2014/main" id="{AA8354AE-2CBA-8AE6-2BBA-9EF71DBEE762}"/>
              </a:ext>
            </a:extLst>
          </p:cNvPr>
          <p:cNvSpPr/>
          <p:nvPr/>
        </p:nvSpPr>
        <p:spPr>
          <a:xfrm>
            <a:off x="581352" y="1851524"/>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CMD4</a:t>
            </a:r>
          </a:p>
        </p:txBody>
      </p:sp>
      <p:sp>
        <p:nvSpPr>
          <p:cNvPr id="11" name="Content Placeholder 2">
            <a:extLst>
              <a:ext uri="{FF2B5EF4-FFF2-40B4-BE49-F238E27FC236}">
                <a16:creationId xmlns:a16="http://schemas.microsoft.com/office/drawing/2014/main" id="{1DEB91F1-3276-49BC-AB1C-E35827A0BEA2}"/>
              </a:ext>
            </a:extLst>
          </p:cNvPr>
          <p:cNvSpPr>
            <a:spLocks noGrp="1"/>
          </p:cNvSpPr>
          <p:nvPr>
            <p:ph sz="half" idx="1"/>
          </p:nvPr>
        </p:nvSpPr>
        <p:spPr>
          <a:xfrm>
            <a:off x="401638" y="966788"/>
            <a:ext cx="11372850" cy="538253"/>
          </a:xfrm>
        </p:spPr>
        <p:txBody>
          <a:bodyPr>
            <a:normAutofit fontScale="70000" lnSpcReduction="20000"/>
          </a:bodyPr>
          <a:lstStyle/>
          <a:p>
            <a:r>
              <a:rPr lang="en-US" dirty="0">
                <a:solidFill>
                  <a:schemeClr val="accent6"/>
                </a:solidFill>
              </a:rPr>
              <a:t>Second command (0x07) that updates Code Patch Data from MTP SRAM to MTP Sector 0-3, noted as “</a:t>
            </a:r>
            <a:r>
              <a:rPr lang="en-US" b="1" dirty="0">
                <a:solidFill>
                  <a:schemeClr val="accent6"/>
                </a:solidFill>
              </a:rPr>
              <a:t>CMD4</a:t>
            </a:r>
            <a:r>
              <a:rPr lang="en-US" dirty="0">
                <a:solidFill>
                  <a:schemeClr val="accent6"/>
                </a:solidFill>
              </a:rPr>
              <a:t>”</a:t>
            </a:r>
          </a:p>
        </p:txBody>
      </p:sp>
      <p:cxnSp>
        <p:nvCxnSpPr>
          <p:cNvPr id="13" name="Connector: Elbow 12">
            <a:extLst>
              <a:ext uri="{FF2B5EF4-FFF2-40B4-BE49-F238E27FC236}">
                <a16:creationId xmlns:a16="http://schemas.microsoft.com/office/drawing/2014/main" id="{5420FED0-D706-1DD4-61CF-497DC63417FE}"/>
              </a:ext>
            </a:extLst>
          </p:cNvPr>
          <p:cNvCxnSpPr>
            <a:cxnSpLocks/>
            <a:stCxn id="4" idx="3"/>
            <a:endCxn id="5" idx="1"/>
          </p:cNvCxnSpPr>
          <p:nvPr/>
        </p:nvCxnSpPr>
        <p:spPr>
          <a:xfrm>
            <a:off x="1472002" y="2140981"/>
            <a:ext cx="788197" cy="675372"/>
          </a:xfrm>
          <a:prstGeom prst="bentConnector3">
            <a:avLst>
              <a:gd name="adj1" fmla="val 50000"/>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7" name="Speech Bubble: Rectangle 6">
            <a:extLst>
              <a:ext uri="{FF2B5EF4-FFF2-40B4-BE49-F238E27FC236}">
                <a16:creationId xmlns:a16="http://schemas.microsoft.com/office/drawing/2014/main" id="{EEC70A30-EEB7-8BA5-B935-90E2A5279134}"/>
              </a:ext>
            </a:extLst>
          </p:cNvPr>
          <p:cNvSpPr/>
          <p:nvPr/>
        </p:nvSpPr>
        <p:spPr>
          <a:xfrm>
            <a:off x="9099847" y="1776707"/>
            <a:ext cx="2075059" cy="480979"/>
          </a:xfrm>
          <a:prstGeom prst="wedgeRectCallout">
            <a:avLst>
              <a:gd name="adj1" fmla="val -28419"/>
              <a:gd name="adj2" fmla="val 125346"/>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dirty="0" err="1">
                <a:solidFill>
                  <a:schemeClr val="tx1">
                    <a:lumMod val="50000"/>
                  </a:schemeClr>
                </a:solidFill>
              </a:rPr>
              <a:t>GProbe</a:t>
            </a:r>
            <a:r>
              <a:rPr lang="en-US" sz="1400" dirty="0">
                <a:solidFill>
                  <a:schemeClr val="tx1">
                    <a:lumMod val="50000"/>
                  </a:schemeClr>
                </a:solidFill>
              </a:rPr>
              <a:t> Command </a:t>
            </a:r>
          </a:p>
          <a:p>
            <a:pPr algn="ctr"/>
            <a:r>
              <a:rPr lang="en-US" sz="1400" dirty="0">
                <a:solidFill>
                  <a:schemeClr val="tx1">
                    <a:lumMod val="50000"/>
                  </a:schemeClr>
                </a:solidFill>
              </a:rPr>
              <a:t>0x07 = </a:t>
            </a:r>
            <a:r>
              <a:rPr lang="en-US" sz="1400" b="1" dirty="0" err="1">
                <a:solidFill>
                  <a:srgbClr val="0070C0"/>
                </a:solidFill>
              </a:rPr>
              <a:t>MTPUpdate</a:t>
            </a:r>
            <a:endParaRPr lang="en-US" sz="1400" b="1" dirty="0">
              <a:solidFill>
                <a:srgbClr val="0070C0"/>
              </a:solidFill>
            </a:endParaRPr>
          </a:p>
        </p:txBody>
      </p:sp>
      <p:sp>
        <p:nvSpPr>
          <p:cNvPr id="12" name="Content Placeholder 2">
            <a:extLst>
              <a:ext uri="{FF2B5EF4-FFF2-40B4-BE49-F238E27FC236}">
                <a16:creationId xmlns:a16="http://schemas.microsoft.com/office/drawing/2014/main" id="{FEF0AC71-D1D0-3D6D-572B-FBECD1C04B9E}"/>
              </a:ext>
            </a:extLst>
          </p:cNvPr>
          <p:cNvSpPr txBox="1">
            <a:spLocks/>
          </p:cNvSpPr>
          <p:nvPr/>
        </p:nvSpPr>
        <p:spPr>
          <a:xfrm>
            <a:off x="477836" y="4778741"/>
            <a:ext cx="11372850" cy="41537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Calibri" panose="020F0502020204030204" pitchFamily="34" charset="0"/>
              <a:buChar char="‒"/>
              <a:defRPr sz="20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6"/>
                </a:solidFill>
              </a:rPr>
              <a:t>Executes the CMD3-1~CMD3-(X+1) and CMD4 to complete the Code Patch Data update into MTP</a:t>
            </a:r>
          </a:p>
        </p:txBody>
      </p:sp>
      <p:sp>
        <p:nvSpPr>
          <p:cNvPr id="14" name="Rectangle 13">
            <a:extLst>
              <a:ext uri="{FF2B5EF4-FFF2-40B4-BE49-F238E27FC236}">
                <a16:creationId xmlns:a16="http://schemas.microsoft.com/office/drawing/2014/main" id="{6FC5E0CA-A11F-7D39-C704-C53ECA40BAE2}"/>
              </a:ext>
            </a:extLst>
          </p:cNvPr>
          <p:cNvSpPr/>
          <p:nvPr/>
        </p:nvSpPr>
        <p:spPr>
          <a:xfrm>
            <a:off x="2631564" y="5421431"/>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CMD3-2</a:t>
            </a:r>
          </a:p>
        </p:txBody>
      </p:sp>
      <p:sp>
        <p:nvSpPr>
          <p:cNvPr id="20" name="Rectangle 19">
            <a:extLst>
              <a:ext uri="{FF2B5EF4-FFF2-40B4-BE49-F238E27FC236}">
                <a16:creationId xmlns:a16="http://schemas.microsoft.com/office/drawing/2014/main" id="{A9C7FCEA-EBD9-7D91-C6E8-1B0E23432054}"/>
              </a:ext>
            </a:extLst>
          </p:cNvPr>
          <p:cNvSpPr/>
          <p:nvPr/>
        </p:nvSpPr>
        <p:spPr>
          <a:xfrm>
            <a:off x="1740914" y="5421431"/>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CMD3-1</a:t>
            </a:r>
          </a:p>
        </p:txBody>
      </p:sp>
      <p:sp>
        <p:nvSpPr>
          <p:cNvPr id="2" name="Rectangle 1">
            <a:extLst>
              <a:ext uri="{FF2B5EF4-FFF2-40B4-BE49-F238E27FC236}">
                <a16:creationId xmlns:a16="http://schemas.microsoft.com/office/drawing/2014/main" id="{6DC8D0D0-1AD2-05E5-8942-2646C73A3A7E}"/>
              </a:ext>
            </a:extLst>
          </p:cNvPr>
          <p:cNvSpPr/>
          <p:nvPr/>
        </p:nvSpPr>
        <p:spPr>
          <a:xfrm>
            <a:off x="4966779" y="5421431"/>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CMD3-X</a:t>
            </a:r>
          </a:p>
        </p:txBody>
      </p:sp>
      <p:sp>
        <p:nvSpPr>
          <p:cNvPr id="3" name="Rectangle 2">
            <a:extLst>
              <a:ext uri="{FF2B5EF4-FFF2-40B4-BE49-F238E27FC236}">
                <a16:creationId xmlns:a16="http://schemas.microsoft.com/office/drawing/2014/main" id="{07A5C055-EE54-4A8D-560F-F81D3127CDAF}"/>
              </a:ext>
            </a:extLst>
          </p:cNvPr>
          <p:cNvSpPr/>
          <p:nvPr/>
        </p:nvSpPr>
        <p:spPr>
          <a:xfrm>
            <a:off x="3522214" y="5421431"/>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CMD3-3</a:t>
            </a:r>
          </a:p>
        </p:txBody>
      </p:sp>
      <p:sp>
        <p:nvSpPr>
          <p:cNvPr id="6" name="TextBox 5">
            <a:extLst>
              <a:ext uri="{FF2B5EF4-FFF2-40B4-BE49-F238E27FC236}">
                <a16:creationId xmlns:a16="http://schemas.microsoft.com/office/drawing/2014/main" id="{A570C4AB-8E49-7D31-87A7-0AD0933289E9}"/>
              </a:ext>
            </a:extLst>
          </p:cNvPr>
          <p:cNvSpPr txBox="1"/>
          <p:nvPr/>
        </p:nvSpPr>
        <p:spPr>
          <a:xfrm>
            <a:off x="4412864" y="5423599"/>
            <a:ext cx="458780" cy="369332"/>
          </a:xfrm>
          <a:prstGeom prst="rect">
            <a:avLst/>
          </a:prstGeom>
          <a:noFill/>
        </p:spPr>
        <p:txBody>
          <a:bodyPr wrap="none" rtlCol="0">
            <a:spAutoFit/>
          </a:bodyPr>
          <a:lstStyle/>
          <a:p>
            <a:r>
              <a:rPr lang="en-US" dirty="0"/>
              <a:t>…..</a:t>
            </a:r>
          </a:p>
        </p:txBody>
      </p:sp>
      <p:sp>
        <p:nvSpPr>
          <p:cNvPr id="9" name="Rectangle 8">
            <a:extLst>
              <a:ext uri="{FF2B5EF4-FFF2-40B4-BE49-F238E27FC236}">
                <a16:creationId xmlns:a16="http://schemas.microsoft.com/office/drawing/2014/main" id="{886B29F6-363B-F9EA-8F6D-43C1A4DC133A}"/>
              </a:ext>
            </a:extLst>
          </p:cNvPr>
          <p:cNvSpPr/>
          <p:nvPr/>
        </p:nvSpPr>
        <p:spPr>
          <a:xfrm>
            <a:off x="5857428" y="5421431"/>
            <a:ext cx="1331875"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CMD3-(X+1)</a:t>
            </a:r>
          </a:p>
        </p:txBody>
      </p:sp>
      <p:sp>
        <p:nvSpPr>
          <p:cNvPr id="10" name="Rectangle 9">
            <a:extLst>
              <a:ext uri="{FF2B5EF4-FFF2-40B4-BE49-F238E27FC236}">
                <a16:creationId xmlns:a16="http://schemas.microsoft.com/office/drawing/2014/main" id="{1F1BE828-7EB6-E6C4-B30D-0379B4BE0E80}"/>
              </a:ext>
            </a:extLst>
          </p:cNvPr>
          <p:cNvSpPr/>
          <p:nvPr/>
        </p:nvSpPr>
        <p:spPr>
          <a:xfrm>
            <a:off x="7260448" y="5421431"/>
            <a:ext cx="890650" cy="5704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CMD4</a:t>
            </a:r>
          </a:p>
        </p:txBody>
      </p:sp>
    </p:spTree>
    <p:extLst>
      <p:ext uri="{BB962C8B-B14F-4D97-AF65-F5344CB8AC3E}">
        <p14:creationId xmlns:p14="http://schemas.microsoft.com/office/powerpoint/2010/main" val="2233142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B8C3A-5C53-F880-372D-5E86EB486D62}"/>
              </a:ext>
            </a:extLst>
          </p:cNvPr>
          <p:cNvSpPr>
            <a:spLocks noGrp="1"/>
          </p:cNvSpPr>
          <p:nvPr>
            <p:ph type="title"/>
          </p:nvPr>
        </p:nvSpPr>
        <p:spPr>
          <a:xfrm>
            <a:off x="0" y="2735365"/>
            <a:ext cx="10846903" cy="590931"/>
          </a:xfrm>
        </p:spPr>
        <p:txBody>
          <a:bodyPr/>
          <a:lstStyle/>
          <a:p>
            <a:pPr algn="ctr"/>
            <a:r>
              <a:rPr lang="en-US" sz="3600" b="0" dirty="0">
                <a:solidFill>
                  <a:srgbClr val="FFC000"/>
                </a:solidFill>
                <a:latin typeface="Arial" panose="020B0604020202020204" pitchFamily="34" charset="0"/>
              </a:rPr>
              <a:t>Binary files convert to the sequence of I2C controller with Python   </a:t>
            </a:r>
            <a:endParaRPr lang="en-US" sz="3600" dirty="0">
              <a:solidFill>
                <a:srgbClr val="FFC000"/>
              </a:solidFill>
            </a:endParaRPr>
          </a:p>
        </p:txBody>
      </p:sp>
    </p:spTree>
    <p:extLst>
      <p:ext uri="{BB962C8B-B14F-4D97-AF65-F5344CB8AC3E}">
        <p14:creationId xmlns:p14="http://schemas.microsoft.com/office/powerpoint/2010/main" val="3012503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5DA87-6FC9-28CE-FE81-1284A3BEDEA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F34E66-B283-C138-07CF-1857AFE51211}"/>
              </a:ext>
            </a:extLst>
          </p:cNvPr>
          <p:cNvSpPr>
            <a:spLocks noGrp="1"/>
          </p:cNvSpPr>
          <p:nvPr>
            <p:ph sz="half" idx="1"/>
          </p:nvPr>
        </p:nvSpPr>
        <p:spPr>
          <a:xfrm>
            <a:off x="401637" y="967206"/>
            <a:ext cx="11382046" cy="870220"/>
          </a:xfrm>
        </p:spPr>
        <p:txBody>
          <a:bodyPr>
            <a:normAutofit/>
          </a:bodyPr>
          <a:lstStyle/>
          <a:p>
            <a:r>
              <a:rPr lang="en-US" dirty="0">
                <a:solidFill>
                  <a:schemeClr val="tx1">
                    <a:lumMod val="50000"/>
                  </a:schemeClr>
                </a:solidFill>
              </a:rPr>
              <a:t>indie will prepare </a:t>
            </a:r>
            <a:r>
              <a:rPr lang="en-US" dirty="0">
                <a:solidFill>
                  <a:srgbClr val="0070C0"/>
                </a:solidFill>
              </a:rPr>
              <a:t>Product/Configuration(1KB) </a:t>
            </a:r>
            <a:r>
              <a:rPr lang="en-US" dirty="0">
                <a:solidFill>
                  <a:schemeClr val="tx1">
                    <a:lumMod val="50000"/>
                  </a:schemeClr>
                </a:solidFill>
              </a:rPr>
              <a:t>and </a:t>
            </a:r>
            <a:r>
              <a:rPr lang="en-US" dirty="0">
                <a:solidFill>
                  <a:srgbClr val="0070C0"/>
                </a:solidFill>
              </a:rPr>
              <a:t>Code Patch(XKB, max 31KB)</a:t>
            </a:r>
            <a:r>
              <a:rPr lang="en-US" dirty="0">
                <a:solidFill>
                  <a:schemeClr val="tx1">
                    <a:lumMod val="50000"/>
                  </a:schemeClr>
                </a:solidFill>
              </a:rPr>
              <a:t> binary files for Tesla</a:t>
            </a:r>
            <a:r>
              <a:rPr lang="zh-TW" altLang="en-US" dirty="0">
                <a:solidFill>
                  <a:schemeClr val="tx1">
                    <a:lumMod val="50000"/>
                  </a:schemeClr>
                </a:solidFill>
              </a:rPr>
              <a:t> </a:t>
            </a:r>
            <a:r>
              <a:rPr lang="en-US" altLang="zh-TW" dirty="0">
                <a:solidFill>
                  <a:schemeClr val="tx1">
                    <a:lumMod val="50000"/>
                  </a:schemeClr>
                </a:solidFill>
              </a:rPr>
              <a:t>and ATE</a:t>
            </a:r>
            <a:r>
              <a:rPr lang="en-US" dirty="0">
                <a:solidFill>
                  <a:schemeClr val="tx1">
                    <a:lumMod val="50000"/>
                  </a:schemeClr>
                </a:solidFill>
              </a:rPr>
              <a:t> to do MTP updating</a:t>
            </a:r>
          </a:p>
        </p:txBody>
      </p:sp>
      <p:sp>
        <p:nvSpPr>
          <p:cNvPr id="7" name="Title 1">
            <a:extLst>
              <a:ext uri="{FF2B5EF4-FFF2-40B4-BE49-F238E27FC236}">
                <a16:creationId xmlns:a16="http://schemas.microsoft.com/office/drawing/2014/main" id="{734B6862-C24F-02CE-F355-FC0AB159356C}"/>
              </a:ext>
            </a:extLst>
          </p:cNvPr>
          <p:cNvSpPr>
            <a:spLocks noGrp="1"/>
          </p:cNvSpPr>
          <p:nvPr>
            <p:ph type="title"/>
          </p:nvPr>
        </p:nvSpPr>
        <p:spPr>
          <a:xfrm>
            <a:off x="477836" y="215704"/>
            <a:ext cx="10126844" cy="490520"/>
          </a:xfrm>
        </p:spPr>
        <p:txBody>
          <a:bodyPr/>
          <a:lstStyle/>
          <a:p>
            <a:r>
              <a:rPr lang="en-US" sz="2400" b="1" dirty="0">
                <a:solidFill>
                  <a:schemeClr val="accent6">
                    <a:lumMod val="50000"/>
                  </a:schemeClr>
                </a:solidFill>
              </a:rPr>
              <a:t>Original binary FILES</a:t>
            </a:r>
            <a:endParaRPr lang="en-US" dirty="0">
              <a:solidFill>
                <a:schemeClr val="accent6">
                  <a:lumMod val="50000"/>
                </a:schemeClr>
              </a:solidFill>
            </a:endParaRPr>
          </a:p>
        </p:txBody>
      </p:sp>
      <p:sp>
        <p:nvSpPr>
          <p:cNvPr id="4" name="Rectangle 3">
            <a:extLst>
              <a:ext uri="{FF2B5EF4-FFF2-40B4-BE49-F238E27FC236}">
                <a16:creationId xmlns:a16="http://schemas.microsoft.com/office/drawing/2014/main" id="{5D8C901C-01BA-70C3-223C-7025B6CBD45E}"/>
              </a:ext>
            </a:extLst>
          </p:cNvPr>
          <p:cNvSpPr/>
          <p:nvPr/>
        </p:nvSpPr>
        <p:spPr>
          <a:xfrm>
            <a:off x="3057625" y="2559100"/>
            <a:ext cx="1616040" cy="870219"/>
          </a:xfrm>
          <a:prstGeom prst="rect">
            <a:avLst/>
          </a:prstGeom>
          <a:solidFill>
            <a:schemeClr val="accent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Product data</a:t>
            </a:r>
          </a:p>
        </p:txBody>
      </p:sp>
      <p:sp>
        <p:nvSpPr>
          <p:cNvPr id="5" name="Rectangle 4">
            <a:extLst>
              <a:ext uri="{FF2B5EF4-FFF2-40B4-BE49-F238E27FC236}">
                <a16:creationId xmlns:a16="http://schemas.microsoft.com/office/drawing/2014/main" id="{EA02C938-C12A-00BF-D4AA-547037A45283}"/>
              </a:ext>
            </a:extLst>
          </p:cNvPr>
          <p:cNvSpPr/>
          <p:nvPr/>
        </p:nvSpPr>
        <p:spPr>
          <a:xfrm>
            <a:off x="3057623" y="4896353"/>
            <a:ext cx="1616039" cy="450654"/>
          </a:xfrm>
          <a:prstGeom prst="rect">
            <a:avLst/>
          </a:prstGeom>
          <a:solidFill>
            <a:schemeClr val="accent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Code Patch</a:t>
            </a:r>
          </a:p>
        </p:txBody>
      </p:sp>
      <p:sp>
        <p:nvSpPr>
          <p:cNvPr id="6" name="Rectangle 5">
            <a:extLst>
              <a:ext uri="{FF2B5EF4-FFF2-40B4-BE49-F238E27FC236}">
                <a16:creationId xmlns:a16="http://schemas.microsoft.com/office/drawing/2014/main" id="{2AA50667-55D2-12CF-3CC2-C82F15639FBA}"/>
              </a:ext>
            </a:extLst>
          </p:cNvPr>
          <p:cNvSpPr/>
          <p:nvPr/>
        </p:nvSpPr>
        <p:spPr>
          <a:xfrm>
            <a:off x="3057623" y="3699446"/>
            <a:ext cx="1616041" cy="870219"/>
          </a:xfrm>
          <a:prstGeom prst="rect">
            <a:avLst/>
          </a:prstGeom>
          <a:solidFill>
            <a:schemeClr val="accent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Configuration data</a:t>
            </a:r>
          </a:p>
        </p:txBody>
      </p:sp>
      <p:sp>
        <p:nvSpPr>
          <p:cNvPr id="8" name="Rectangle 7">
            <a:extLst>
              <a:ext uri="{FF2B5EF4-FFF2-40B4-BE49-F238E27FC236}">
                <a16:creationId xmlns:a16="http://schemas.microsoft.com/office/drawing/2014/main" id="{F37301D6-1BA9-AFFF-C796-34E2E7280089}"/>
              </a:ext>
            </a:extLst>
          </p:cNvPr>
          <p:cNvSpPr/>
          <p:nvPr/>
        </p:nvSpPr>
        <p:spPr>
          <a:xfrm>
            <a:off x="2301398" y="2365005"/>
            <a:ext cx="1147315" cy="3881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356B</a:t>
            </a:r>
            <a:r>
              <a:rPr lang="en-US" dirty="0"/>
              <a:t> bin</a:t>
            </a:r>
          </a:p>
        </p:txBody>
      </p:sp>
      <p:sp>
        <p:nvSpPr>
          <p:cNvPr id="9" name="Rectangle 8">
            <a:extLst>
              <a:ext uri="{FF2B5EF4-FFF2-40B4-BE49-F238E27FC236}">
                <a16:creationId xmlns:a16="http://schemas.microsoft.com/office/drawing/2014/main" id="{D62F1DD8-43BF-146C-1193-003CADAA00CA}"/>
              </a:ext>
            </a:extLst>
          </p:cNvPr>
          <p:cNvSpPr/>
          <p:nvPr/>
        </p:nvSpPr>
        <p:spPr>
          <a:xfrm>
            <a:off x="2301398" y="3498855"/>
            <a:ext cx="1147315" cy="3881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128B</a:t>
            </a:r>
            <a:r>
              <a:rPr lang="en-US" dirty="0"/>
              <a:t> bin</a:t>
            </a:r>
          </a:p>
        </p:txBody>
      </p:sp>
      <p:sp>
        <p:nvSpPr>
          <p:cNvPr id="10" name="Rectangle 9">
            <a:extLst>
              <a:ext uri="{FF2B5EF4-FFF2-40B4-BE49-F238E27FC236}">
                <a16:creationId xmlns:a16="http://schemas.microsoft.com/office/drawing/2014/main" id="{B408DD28-CBB3-32A0-6FB8-433A718A6D80}"/>
              </a:ext>
            </a:extLst>
          </p:cNvPr>
          <p:cNvSpPr/>
          <p:nvPr/>
        </p:nvSpPr>
        <p:spPr>
          <a:xfrm>
            <a:off x="2301398" y="4627839"/>
            <a:ext cx="1224949" cy="3881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XKB</a:t>
            </a:r>
            <a:r>
              <a:rPr lang="en-US" dirty="0"/>
              <a:t> bin</a:t>
            </a:r>
          </a:p>
        </p:txBody>
      </p:sp>
      <p:pic>
        <p:nvPicPr>
          <p:cNvPr id="12" name="Picture 11">
            <a:extLst>
              <a:ext uri="{FF2B5EF4-FFF2-40B4-BE49-F238E27FC236}">
                <a16:creationId xmlns:a16="http://schemas.microsoft.com/office/drawing/2014/main" id="{91FDCEEE-B1FC-DB61-9E0B-37CAEF98FACF}"/>
              </a:ext>
            </a:extLst>
          </p:cNvPr>
          <p:cNvPicPr>
            <a:picLocks noChangeAspect="1"/>
          </p:cNvPicPr>
          <p:nvPr/>
        </p:nvPicPr>
        <p:blipFill>
          <a:blip r:embed="rId2"/>
          <a:stretch>
            <a:fillRect/>
          </a:stretch>
        </p:blipFill>
        <p:spPr>
          <a:xfrm>
            <a:off x="9019583" y="4404765"/>
            <a:ext cx="1585097" cy="1486029"/>
          </a:xfrm>
          <a:prstGeom prst="rect">
            <a:avLst/>
          </a:prstGeom>
        </p:spPr>
      </p:pic>
      <p:pic>
        <p:nvPicPr>
          <p:cNvPr id="14" name="Picture 13">
            <a:extLst>
              <a:ext uri="{FF2B5EF4-FFF2-40B4-BE49-F238E27FC236}">
                <a16:creationId xmlns:a16="http://schemas.microsoft.com/office/drawing/2014/main" id="{61F3EA1C-077B-2894-6CA7-A750694749D7}"/>
              </a:ext>
            </a:extLst>
          </p:cNvPr>
          <p:cNvPicPr>
            <a:picLocks noChangeAspect="1"/>
          </p:cNvPicPr>
          <p:nvPr/>
        </p:nvPicPr>
        <p:blipFill>
          <a:blip r:embed="rId3"/>
          <a:stretch>
            <a:fillRect/>
          </a:stretch>
        </p:blipFill>
        <p:spPr>
          <a:xfrm>
            <a:off x="9103410" y="2337994"/>
            <a:ext cx="1501270" cy="1196444"/>
          </a:xfrm>
          <a:prstGeom prst="rect">
            <a:avLst/>
          </a:prstGeom>
        </p:spPr>
      </p:pic>
      <p:sp>
        <p:nvSpPr>
          <p:cNvPr id="15" name="Rectangle 14">
            <a:extLst>
              <a:ext uri="{FF2B5EF4-FFF2-40B4-BE49-F238E27FC236}">
                <a16:creationId xmlns:a16="http://schemas.microsoft.com/office/drawing/2014/main" id="{77898646-3E1E-B1F0-486B-77268A07ADAC}"/>
              </a:ext>
            </a:extLst>
          </p:cNvPr>
          <p:cNvSpPr/>
          <p:nvPr/>
        </p:nvSpPr>
        <p:spPr>
          <a:xfrm>
            <a:off x="8529752" y="2337994"/>
            <a:ext cx="1147315" cy="3881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ATE</a:t>
            </a:r>
            <a:endParaRPr lang="en-US" dirty="0"/>
          </a:p>
        </p:txBody>
      </p:sp>
      <p:sp>
        <p:nvSpPr>
          <p:cNvPr id="16" name="Rectangle 15">
            <a:extLst>
              <a:ext uri="{FF2B5EF4-FFF2-40B4-BE49-F238E27FC236}">
                <a16:creationId xmlns:a16="http://schemas.microsoft.com/office/drawing/2014/main" id="{BD71E85D-9E9A-29D8-A915-1A11DC62721B}"/>
              </a:ext>
            </a:extLst>
          </p:cNvPr>
          <p:cNvSpPr/>
          <p:nvPr/>
        </p:nvSpPr>
        <p:spPr>
          <a:xfrm>
            <a:off x="8529752" y="4032613"/>
            <a:ext cx="1147315" cy="3881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Tesla</a:t>
            </a:r>
            <a:endParaRPr lang="en-US" dirty="0"/>
          </a:p>
        </p:txBody>
      </p:sp>
      <p:cxnSp>
        <p:nvCxnSpPr>
          <p:cNvPr id="18" name="Straight Arrow Connector 17">
            <a:extLst>
              <a:ext uri="{FF2B5EF4-FFF2-40B4-BE49-F238E27FC236}">
                <a16:creationId xmlns:a16="http://schemas.microsoft.com/office/drawing/2014/main" id="{141F2F96-607B-F0CE-DC91-02D65EFA4F85}"/>
              </a:ext>
            </a:extLst>
          </p:cNvPr>
          <p:cNvCxnSpPr>
            <a:stCxn id="4" idx="3"/>
            <a:endCxn id="15" idx="1"/>
          </p:cNvCxnSpPr>
          <p:nvPr/>
        </p:nvCxnSpPr>
        <p:spPr>
          <a:xfrm flipV="1">
            <a:off x="4673665" y="2532089"/>
            <a:ext cx="3856087" cy="4621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D0054BD-7619-8346-3F92-AFFC09AD7EA5}"/>
              </a:ext>
            </a:extLst>
          </p:cNvPr>
          <p:cNvCxnSpPr>
            <a:cxnSpLocks/>
            <a:endCxn id="16" idx="1"/>
          </p:cNvCxnSpPr>
          <p:nvPr/>
        </p:nvCxnSpPr>
        <p:spPr>
          <a:xfrm>
            <a:off x="4673662" y="4134555"/>
            <a:ext cx="3856090" cy="92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32230BB-4ABE-B8E1-3496-94E13BADEA68}"/>
              </a:ext>
            </a:extLst>
          </p:cNvPr>
          <p:cNvCxnSpPr>
            <a:cxnSpLocks/>
            <a:endCxn id="16" idx="1"/>
          </p:cNvCxnSpPr>
          <p:nvPr/>
        </p:nvCxnSpPr>
        <p:spPr>
          <a:xfrm flipV="1">
            <a:off x="4673662" y="4226708"/>
            <a:ext cx="3856090" cy="8949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640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4F509D-EB83-7378-ADCC-216FD3518A9A}"/>
              </a:ext>
            </a:extLst>
          </p:cNvPr>
          <p:cNvSpPr>
            <a:spLocks noGrp="1"/>
          </p:cNvSpPr>
          <p:nvPr>
            <p:ph sz="half" idx="1"/>
          </p:nvPr>
        </p:nvSpPr>
        <p:spPr>
          <a:xfrm>
            <a:off x="401637" y="967205"/>
            <a:ext cx="9802538" cy="5414933"/>
          </a:xfrm>
        </p:spPr>
        <p:txBody>
          <a:bodyPr>
            <a:normAutofit fontScale="92500" lnSpcReduction="20000"/>
          </a:bodyPr>
          <a:lstStyle/>
          <a:p>
            <a:r>
              <a:rPr lang="en-US" sz="2400" dirty="0">
                <a:solidFill>
                  <a:schemeClr val="accent6">
                    <a:lumMod val="50000"/>
                  </a:schemeClr>
                </a:solidFill>
              </a:rPr>
              <a:t>Convert Product/Configuration Data or Code Patch binary to files for ISP</a:t>
            </a:r>
          </a:p>
          <a:p>
            <a:pPr lvl="1"/>
            <a:r>
              <a:rPr lang="en-US" dirty="0">
                <a:solidFill>
                  <a:schemeClr val="accent6">
                    <a:lumMod val="50000"/>
                  </a:schemeClr>
                </a:solidFill>
              </a:rPr>
              <a:t>Install </a:t>
            </a:r>
            <a:r>
              <a:rPr lang="en-US" dirty="0">
                <a:solidFill>
                  <a:schemeClr val="accent4">
                    <a:lumMod val="75000"/>
                  </a:schemeClr>
                </a:solidFill>
              </a:rPr>
              <a:t>Python</a:t>
            </a:r>
            <a:r>
              <a:rPr lang="en-US" dirty="0"/>
              <a:t> </a:t>
            </a:r>
            <a:r>
              <a:rPr lang="en-US" dirty="0">
                <a:solidFill>
                  <a:schemeClr val="tx1">
                    <a:lumMod val="50000"/>
                  </a:schemeClr>
                </a:solidFill>
              </a:rPr>
              <a:t>(v3.12.6)</a:t>
            </a:r>
          </a:p>
          <a:p>
            <a:pPr lvl="1"/>
            <a:r>
              <a:rPr lang="en-US" dirty="0">
                <a:solidFill>
                  <a:schemeClr val="tx1">
                    <a:lumMod val="50000"/>
                  </a:schemeClr>
                </a:solidFill>
              </a:rPr>
              <a:t>Execute Python script :</a:t>
            </a:r>
          </a:p>
          <a:p>
            <a:pPr lvl="2"/>
            <a:r>
              <a:rPr lang="en-US" dirty="0">
                <a:solidFill>
                  <a:schemeClr val="accent4">
                    <a:lumMod val="75000"/>
                  </a:schemeClr>
                </a:solidFill>
              </a:rPr>
              <a:t>Python</a:t>
            </a:r>
            <a:r>
              <a:rPr lang="en-US" dirty="0"/>
              <a:t> </a:t>
            </a:r>
            <a:r>
              <a:rPr lang="en-US" i="1" dirty="0">
                <a:solidFill>
                  <a:srgbClr val="0070C0"/>
                </a:solidFill>
              </a:rPr>
              <a:t>modify_binary_file.py</a:t>
            </a:r>
            <a:r>
              <a:rPr lang="en-US" dirty="0"/>
              <a:t> [</a:t>
            </a:r>
            <a:r>
              <a:rPr lang="en-US" i="1" dirty="0">
                <a:solidFill>
                  <a:srgbClr val="7030A0"/>
                </a:solidFill>
              </a:rPr>
              <a:t>Type</a:t>
            </a:r>
            <a:r>
              <a:rPr lang="en-US" dirty="0"/>
              <a:t>] [</a:t>
            </a:r>
            <a:r>
              <a:rPr lang="en-US" i="1" dirty="0" err="1">
                <a:solidFill>
                  <a:srgbClr val="C00000"/>
                </a:solidFill>
              </a:rPr>
              <a:t>InputBIN</a:t>
            </a:r>
            <a:r>
              <a:rPr lang="en-US" dirty="0"/>
              <a:t>] [</a:t>
            </a:r>
            <a:r>
              <a:rPr lang="en-US" i="1" dirty="0" err="1">
                <a:solidFill>
                  <a:schemeClr val="accent1">
                    <a:lumMod val="75000"/>
                  </a:schemeClr>
                </a:solidFill>
              </a:rPr>
              <a:t>OutputBIN</a:t>
            </a:r>
            <a:r>
              <a:rPr lang="en-US" dirty="0"/>
              <a:t>] [</a:t>
            </a:r>
            <a:r>
              <a:rPr lang="en-US" i="1" dirty="0" err="1">
                <a:solidFill>
                  <a:schemeClr val="accent1">
                    <a:lumMod val="75000"/>
                  </a:schemeClr>
                </a:solidFill>
              </a:rPr>
              <a:t>OutputXML</a:t>
            </a:r>
            <a:r>
              <a:rPr lang="en-US" dirty="0"/>
              <a:t>][</a:t>
            </a:r>
            <a:r>
              <a:rPr lang="en-US" dirty="0" err="1"/>
              <a:t>Slaveaddr</a:t>
            </a:r>
            <a:r>
              <a:rPr lang="en-US" dirty="0"/>
              <a:t>]</a:t>
            </a:r>
          </a:p>
          <a:p>
            <a:pPr lvl="2"/>
            <a:r>
              <a:rPr lang="en-US" i="1" dirty="0">
                <a:solidFill>
                  <a:srgbClr val="7030A0"/>
                </a:solidFill>
              </a:rPr>
              <a:t>Type</a:t>
            </a:r>
            <a:r>
              <a:rPr lang="en-US" dirty="0"/>
              <a:t>: </a:t>
            </a:r>
          </a:p>
          <a:p>
            <a:pPr lvl="3"/>
            <a:r>
              <a:rPr lang="en-US" sz="2000" dirty="0" err="1">
                <a:solidFill>
                  <a:srgbClr val="7030A0"/>
                </a:solidFill>
              </a:rPr>
              <a:t>codepatch</a:t>
            </a:r>
            <a:r>
              <a:rPr lang="en-US" sz="2000" dirty="0">
                <a:solidFill>
                  <a:schemeClr val="tx1">
                    <a:lumMod val="50000"/>
                  </a:schemeClr>
                </a:solidFill>
              </a:rPr>
              <a:t>: Input binary contains Code Patch</a:t>
            </a:r>
          </a:p>
          <a:p>
            <a:pPr lvl="3"/>
            <a:r>
              <a:rPr lang="en-US" sz="2000" dirty="0" err="1">
                <a:solidFill>
                  <a:srgbClr val="7030A0"/>
                </a:solidFill>
              </a:rPr>
              <a:t>mtpfull</a:t>
            </a:r>
            <a:r>
              <a:rPr lang="en-US" sz="2000" dirty="0">
                <a:solidFill>
                  <a:schemeClr val="tx1">
                    <a:lumMod val="50000"/>
                  </a:schemeClr>
                </a:solidFill>
              </a:rPr>
              <a:t>: Input binary contains all Product related records (Tracking &amp; Production / DUSR / Calibration Data in Sections 1-3) and Configuration Data related records (CONFIG0 / DPCD_VSF / LVDS_CONFIG in Section 4)</a:t>
            </a:r>
          </a:p>
          <a:p>
            <a:pPr lvl="3"/>
            <a:r>
              <a:rPr lang="en-US" sz="2000" dirty="0" err="1">
                <a:solidFill>
                  <a:srgbClr val="7030A0"/>
                </a:solidFill>
              </a:rPr>
              <a:t>mtpproduct</a:t>
            </a:r>
            <a:r>
              <a:rPr lang="en-US" sz="2000" dirty="0">
                <a:solidFill>
                  <a:schemeClr val="tx1">
                    <a:lumMod val="50000"/>
                  </a:schemeClr>
                </a:solidFill>
              </a:rPr>
              <a:t>: Input binary contains only Product related records</a:t>
            </a:r>
          </a:p>
          <a:p>
            <a:pPr lvl="3"/>
            <a:r>
              <a:rPr lang="en-US" sz="2000" dirty="0" err="1">
                <a:solidFill>
                  <a:srgbClr val="7030A0"/>
                </a:solidFill>
              </a:rPr>
              <a:t>mtpconfig</a:t>
            </a:r>
            <a:r>
              <a:rPr lang="en-US" sz="2000" dirty="0">
                <a:solidFill>
                  <a:schemeClr val="tx1">
                    <a:lumMod val="50000"/>
                  </a:schemeClr>
                </a:solidFill>
              </a:rPr>
              <a:t>: Input binary contains only Configuration Data related records</a:t>
            </a:r>
          </a:p>
          <a:p>
            <a:pPr lvl="3"/>
            <a:r>
              <a:rPr lang="en-US" sz="2000" dirty="0" err="1">
                <a:solidFill>
                  <a:srgbClr val="7030A0"/>
                </a:solidFill>
              </a:rPr>
              <a:t>eeprom</a:t>
            </a:r>
            <a:r>
              <a:rPr lang="en-US" sz="2000" dirty="0">
                <a:solidFill>
                  <a:schemeClr val="tx1">
                    <a:lumMod val="50000"/>
                  </a:schemeClr>
                </a:solidFill>
              </a:rPr>
              <a:t>: Input binary contains only Configuration Data related records for EPROM updates</a:t>
            </a:r>
          </a:p>
          <a:p>
            <a:pPr lvl="2"/>
            <a:r>
              <a:rPr lang="en-US" i="1" dirty="0" err="1">
                <a:solidFill>
                  <a:srgbClr val="C00000"/>
                </a:solidFill>
              </a:rPr>
              <a:t>InputBIN</a:t>
            </a:r>
            <a:r>
              <a:rPr lang="en-US" dirty="0">
                <a:solidFill>
                  <a:schemeClr val="tx1">
                    <a:lumMod val="50000"/>
                  </a:schemeClr>
                </a:solidFill>
              </a:rPr>
              <a:t>: Original Product / Configuration Data or Code Patch binary array file</a:t>
            </a:r>
          </a:p>
          <a:p>
            <a:pPr lvl="2"/>
            <a:r>
              <a:rPr lang="en-US" i="1" dirty="0" err="1">
                <a:solidFill>
                  <a:schemeClr val="accent1">
                    <a:lumMod val="75000"/>
                  </a:schemeClr>
                </a:solidFill>
              </a:rPr>
              <a:t>OutputBIN</a:t>
            </a:r>
            <a:r>
              <a:rPr lang="en-US" dirty="0">
                <a:solidFill>
                  <a:schemeClr val="tx1">
                    <a:lumMod val="50000"/>
                  </a:schemeClr>
                </a:solidFill>
              </a:rPr>
              <a:t>: Converted binary array file for I2C update sequence. It can be used in script(s) or batch(es) for customer’s I2C master device</a:t>
            </a:r>
            <a:r>
              <a:rPr lang="en-US" dirty="0">
                <a:solidFill>
                  <a:schemeClr val="accent6"/>
                </a:solidFill>
              </a:rPr>
              <a:t>. </a:t>
            </a:r>
            <a:r>
              <a:rPr lang="en-US" b="1" dirty="0">
                <a:solidFill>
                  <a:schemeClr val="accent6"/>
                </a:solidFill>
              </a:rPr>
              <a:t>It is currently not used, but for possible usage in the future. </a:t>
            </a:r>
          </a:p>
          <a:p>
            <a:pPr lvl="2"/>
            <a:r>
              <a:rPr lang="en-US" i="1" dirty="0" err="1">
                <a:solidFill>
                  <a:schemeClr val="accent1">
                    <a:lumMod val="75000"/>
                  </a:schemeClr>
                </a:solidFill>
              </a:rPr>
              <a:t>OutputXML</a:t>
            </a:r>
            <a:r>
              <a:rPr lang="en-US" dirty="0">
                <a:solidFill>
                  <a:schemeClr val="tx1">
                    <a:lumMod val="50000"/>
                  </a:schemeClr>
                </a:solidFill>
              </a:rPr>
              <a:t>: To run in Total Phase Control Center Batch Mode with Aardvark I2C/SPI Host Adapter</a:t>
            </a:r>
          </a:p>
          <a:p>
            <a:pPr lvl="2"/>
            <a:r>
              <a:rPr lang="en-US" dirty="0" err="1">
                <a:solidFill>
                  <a:schemeClr val="bg1">
                    <a:lumMod val="50000"/>
                  </a:schemeClr>
                </a:solidFill>
              </a:rPr>
              <a:t>Slaveaddr</a:t>
            </a:r>
            <a:r>
              <a:rPr lang="en-US" dirty="0">
                <a:solidFill>
                  <a:schemeClr val="tx1">
                    <a:lumMod val="50000"/>
                  </a:schemeClr>
                </a:solidFill>
              </a:rPr>
              <a:t> To input EEPROM’s slave address(default value is 0x54)</a:t>
            </a:r>
          </a:p>
        </p:txBody>
      </p:sp>
      <p:sp>
        <p:nvSpPr>
          <p:cNvPr id="7" name="Title 1">
            <a:extLst>
              <a:ext uri="{FF2B5EF4-FFF2-40B4-BE49-F238E27FC236}">
                <a16:creationId xmlns:a16="http://schemas.microsoft.com/office/drawing/2014/main" id="{0510224C-4024-9E2D-86C0-C609B934E383}"/>
              </a:ext>
            </a:extLst>
          </p:cNvPr>
          <p:cNvSpPr>
            <a:spLocks noGrp="1"/>
          </p:cNvSpPr>
          <p:nvPr>
            <p:ph type="title"/>
          </p:nvPr>
        </p:nvSpPr>
        <p:spPr>
          <a:xfrm>
            <a:off x="477835" y="215704"/>
            <a:ext cx="10364335" cy="490520"/>
          </a:xfrm>
        </p:spPr>
        <p:txBody>
          <a:bodyPr/>
          <a:lstStyle/>
          <a:p>
            <a:r>
              <a:rPr lang="en-US" sz="2400" b="1" dirty="0">
                <a:solidFill>
                  <a:schemeClr val="accent6">
                    <a:lumMod val="50000"/>
                  </a:schemeClr>
                </a:solidFill>
              </a:rPr>
              <a:t>Python script to generate files for I2C update sequence(MTP/EEPROM)</a:t>
            </a:r>
            <a:endParaRPr lang="en-US" dirty="0">
              <a:solidFill>
                <a:schemeClr val="accent6">
                  <a:lumMod val="50000"/>
                </a:schemeClr>
              </a:solidFill>
            </a:endParaRPr>
          </a:p>
        </p:txBody>
      </p:sp>
      <p:sp>
        <p:nvSpPr>
          <p:cNvPr id="2" name="Speech Bubble: Rectangle 1">
            <a:extLst>
              <a:ext uri="{FF2B5EF4-FFF2-40B4-BE49-F238E27FC236}">
                <a16:creationId xmlns:a16="http://schemas.microsoft.com/office/drawing/2014/main" id="{75BF9E67-934F-3A3A-83B6-26FB56BB411F}"/>
              </a:ext>
            </a:extLst>
          </p:cNvPr>
          <p:cNvSpPr/>
          <p:nvPr/>
        </p:nvSpPr>
        <p:spPr>
          <a:xfrm>
            <a:off x="10269489" y="2484774"/>
            <a:ext cx="1831967" cy="2799956"/>
          </a:xfrm>
          <a:prstGeom prst="wedgeRectCallout">
            <a:avLst>
              <a:gd name="adj1" fmla="val -95512"/>
              <a:gd name="adj2" fmla="val -8377"/>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lang="en-US" sz="1200" u="sng" dirty="0">
                <a:solidFill>
                  <a:schemeClr val="tx1">
                    <a:lumMod val="50000"/>
                  </a:schemeClr>
                </a:solidFill>
              </a:rPr>
              <a:t>NOTE</a:t>
            </a:r>
            <a:r>
              <a:rPr lang="en-US" sz="1200" dirty="0">
                <a:solidFill>
                  <a:schemeClr val="tx1">
                    <a:lumMod val="50000"/>
                  </a:schemeClr>
                </a:solidFill>
              </a:rPr>
              <a:t>: </a:t>
            </a:r>
            <a:r>
              <a:rPr lang="en-US" sz="1200" b="1" dirty="0">
                <a:solidFill>
                  <a:srgbClr val="FF0000"/>
                </a:solidFill>
              </a:rPr>
              <a:t>Will not support the individual Configuration Data record update to MTP</a:t>
            </a:r>
            <a:r>
              <a:rPr lang="en-US" sz="1200" dirty="0">
                <a:solidFill>
                  <a:schemeClr val="tx1">
                    <a:lumMod val="50000"/>
                  </a:schemeClr>
                </a:solidFill>
              </a:rPr>
              <a:t>.  All the 3 Configuration Data records (CONFIG0 / DPCD_VSF / LVDS_CONFIG) shall be combined in one binary and programmed together to avoid number of MTP programming times and risks to accidently corrupt the Product related records.</a:t>
            </a:r>
            <a:endParaRPr lang="en-US" sz="1200" b="1" dirty="0">
              <a:solidFill>
                <a:srgbClr val="0070C0"/>
              </a:solidFill>
            </a:endParaRPr>
          </a:p>
        </p:txBody>
      </p:sp>
    </p:spTree>
    <p:extLst>
      <p:ext uri="{BB962C8B-B14F-4D97-AF65-F5344CB8AC3E}">
        <p14:creationId xmlns:p14="http://schemas.microsoft.com/office/powerpoint/2010/main" val="2063553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FED8EE6-2F4A-01E4-ADB5-A13306DDD97C}"/>
              </a:ext>
            </a:extLst>
          </p:cNvPr>
          <p:cNvSpPr>
            <a:spLocks noGrp="1"/>
          </p:cNvSpPr>
          <p:nvPr>
            <p:ph type="title"/>
          </p:nvPr>
        </p:nvSpPr>
        <p:spPr>
          <a:xfrm>
            <a:off x="477836" y="79513"/>
            <a:ext cx="10126844" cy="626711"/>
          </a:xfrm>
        </p:spPr>
        <p:txBody>
          <a:bodyPr/>
          <a:lstStyle/>
          <a:p>
            <a:r>
              <a:rPr lang="en-US" sz="2400" b="1" dirty="0">
                <a:solidFill>
                  <a:schemeClr val="accent6">
                    <a:lumMod val="50000"/>
                  </a:schemeClr>
                </a:solidFill>
              </a:rPr>
              <a:t>Example of sequence to update 1kb DATA to MTP – 1 (case: Product + Configuration DATA)</a:t>
            </a:r>
            <a:endParaRPr lang="en-US" dirty="0">
              <a:solidFill>
                <a:schemeClr val="accent6">
                  <a:lumMod val="50000"/>
                </a:schemeClr>
              </a:solidFill>
            </a:endParaRPr>
          </a:p>
        </p:txBody>
      </p:sp>
      <p:sp>
        <p:nvSpPr>
          <p:cNvPr id="16" name="Content Placeholder 2">
            <a:extLst>
              <a:ext uri="{FF2B5EF4-FFF2-40B4-BE49-F238E27FC236}">
                <a16:creationId xmlns:a16="http://schemas.microsoft.com/office/drawing/2014/main" id="{1CA42C01-0B37-9743-D674-CB7578EC507E}"/>
              </a:ext>
            </a:extLst>
          </p:cNvPr>
          <p:cNvSpPr txBox="1">
            <a:spLocks/>
          </p:cNvSpPr>
          <p:nvPr/>
        </p:nvSpPr>
        <p:spPr>
          <a:xfrm>
            <a:off x="615030" y="1010086"/>
            <a:ext cx="10614079" cy="10403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Calibri" panose="020F0502020204030204" pitchFamily="34" charset="0"/>
              <a:buChar char="‒"/>
              <a:defRPr sz="20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solidFill>
                  <a:schemeClr val="accent6">
                    <a:lumMod val="50000"/>
                  </a:schemeClr>
                </a:solidFill>
              </a:rPr>
              <a:t>Run Python script from Windows Command Prompt to generated converted files:</a:t>
            </a:r>
          </a:p>
          <a:p>
            <a:pPr marL="0" indent="0">
              <a:buNone/>
            </a:pPr>
            <a:r>
              <a:rPr lang="en-US" sz="2000" dirty="0">
                <a:solidFill>
                  <a:schemeClr val="tx1">
                    <a:lumMod val="50000"/>
                  </a:schemeClr>
                </a:solidFill>
              </a:rPr>
              <a:t>&gt; </a:t>
            </a:r>
            <a:r>
              <a:rPr lang="en-US" sz="2000" dirty="0">
                <a:solidFill>
                  <a:schemeClr val="accent4">
                    <a:lumMod val="75000"/>
                  </a:schemeClr>
                </a:solidFill>
              </a:rPr>
              <a:t>Python</a:t>
            </a:r>
            <a:r>
              <a:rPr lang="en-US" sz="2000" dirty="0">
                <a:solidFill>
                  <a:srgbClr val="0070C0"/>
                </a:solidFill>
              </a:rPr>
              <a:t> modify_binary_file.py</a:t>
            </a:r>
            <a:r>
              <a:rPr lang="en-US" sz="2000" dirty="0">
                <a:solidFill>
                  <a:schemeClr val="accent2">
                    <a:lumMod val="75000"/>
                    <a:lumOff val="25000"/>
                  </a:schemeClr>
                </a:solidFill>
              </a:rPr>
              <a:t> </a:t>
            </a:r>
            <a:r>
              <a:rPr lang="en-US" sz="2000" dirty="0" err="1">
                <a:solidFill>
                  <a:srgbClr val="7030A0"/>
                </a:solidFill>
              </a:rPr>
              <a:t>mtpfull</a:t>
            </a:r>
            <a:r>
              <a:rPr lang="en-US" sz="2000" dirty="0">
                <a:solidFill>
                  <a:schemeClr val="accent2">
                    <a:lumMod val="75000"/>
                    <a:lumOff val="25000"/>
                  </a:schemeClr>
                </a:solidFill>
              </a:rPr>
              <a:t> </a:t>
            </a:r>
            <a:r>
              <a:rPr lang="en-US" sz="2000" dirty="0">
                <a:solidFill>
                  <a:srgbClr val="C00000"/>
                </a:solidFill>
              </a:rPr>
              <a:t>MTP_DATA_1K.bin </a:t>
            </a:r>
            <a:r>
              <a:rPr lang="en-US" sz="2000" dirty="0">
                <a:solidFill>
                  <a:schemeClr val="accent1">
                    <a:lumMod val="75000"/>
                  </a:schemeClr>
                </a:solidFill>
              </a:rPr>
              <a:t>MTP_DATA_1K_Converted.bin mtp_batch.xml</a:t>
            </a:r>
          </a:p>
        </p:txBody>
      </p:sp>
      <p:pic>
        <p:nvPicPr>
          <p:cNvPr id="4" name="Picture 3">
            <a:extLst>
              <a:ext uri="{FF2B5EF4-FFF2-40B4-BE49-F238E27FC236}">
                <a16:creationId xmlns:a16="http://schemas.microsoft.com/office/drawing/2014/main" id="{6CF0A192-1C61-91BF-8DFC-1A268C27BDAC}"/>
              </a:ext>
            </a:extLst>
          </p:cNvPr>
          <p:cNvPicPr>
            <a:picLocks noChangeAspect="1"/>
          </p:cNvPicPr>
          <p:nvPr/>
        </p:nvPicPr>
        <p:blipFill>
          <a:blip r:embed="rId2"/>
          <a:stretch>
            <a:fillRect/>
          </a:stretch>
        </p:blipFill>
        <p:spPr>
          <a:xfrm>
            <a:off x="142332" y="3156627"/>
            <a:ext cx="5988111" cy="3078316"/>
          </a:xfrm>
          <a:prstGeom prst="rect">
            <a:avLst/>
          </a:prstGeom>
        </p:spPr>
      </p:pic>
      <p:sp>
        <p:nvSpPr>
          <p:cNvPr id="8" name="Rectangle 7">
            <a:extLst>
              <a:ext uri="{FF2B5EF4-FFF2-40B4-BE49-F238E27FC236}">
                <a16:creationId xmlns:a16="http://schemas.microsoft.com/office/drawing/2014/main" id="{DE371FAD-1380-1A4A-7AA8-CD9232A39378}"/>
              </a:ext>
            </a:extLst>
          </p:cNvPr>
          <p:cNvSpPr/>
          <p:nvPr/>
        </p:nvSpPr>
        <p:spPr>
          <a:xfrm rot="16200000">
            <a:off x="3730329" y="4827228"/>
            <a:ext cx="3621857" cy="2806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After executing python</a:t>
            </a:r>
          </a:p>
        </p:txBody>
      </p:sp>
      <p:pic>
        <p:nvPicPr>
          <p:cNvPr id="10" name="Picture 9">
            <a:extLst>
              <a:ext uri="{FF2B5EF4-FFF2-40B4-BE49-F238E27FC236}">
                <a16:creationId xmlns:a16="http://schemas.microsoft.com/office/drawing/2014/main" id="{43DA9210-3D03-2270-6C09-668DC2E11DAB}"/>
              </a:ext>
            </a:extLst>
          </p:cNvPr>
          <p:cNvPicPr>
            <a:picLocks noChangeAspect="1"/>
          </p:cNvPicPr>
          <p:nvPr/>
        </p:nvPicPr>
        <p:blipFill>
          <a:blip r:embed="rId3"/>
          <a:stretch>
            <a:fillRect/>
          </a:stretch>
        </p:blipFill>
        <p:spPr>
          <a:xfrm>
            <a:off x="5826764" y="3156627"/>
            <a:ext cx="6241269" cy="2317896"/>
          </a:xfrm>
          <a:prstGeom prst="rect">
            <a:avLst/>
          </a:prstGeom>
        </p:spPr>
      </p:pic>
      <p:pic>
        <p:nvPicPr>
          <p:cNvPr id="12" name="Picture 11">
            <a:extLst>
              <a:ext uri="{FF2B5EF4-FFF2-40B4-BE49-F238E27FC236}">
                <a16:creationId xmlns:a16="http://schemas.microsoft.com/office/drawing/2014/main" id="{07FB4E97-746F-1438-4958-E9DC87F14F4F}"/>
              </a:ext>
            </a:extLst>
          </p:cNvPr>
          <p:cNvPicPr>
            <a:picLocks noChangeAspect="1"/>
          </p:cNvPicPr>
          <p:nvPr/>
        </p:nvPicPr>
        <p:blipFill>
          <a:blip r:embed="rId4"/>
          <a:stretch>
            <a:fillRect/>
          </a:stretch>
        </p:blipFill>
        <p:spPr>
          <a:xfrm>
            <a:off x="477836" y="2061081"/>
            <a:ext cx="11065199" cy="739204"/>
          </a:xfrm>
          <a:prstGeom prst="rect">
            <a:avLst/>
          </a:prstGeom>
        </p:spPr>
      </p:pic>
      <p:pic>
        <p:nvPicPr>
          <p:cNvPr id="6" name="Picture 5">
            <a:extLst>
              <a:ext uri="{FF2B5EF4-FFF2-40B4-BE49-F238E27FC236}">
                <a16:creationId xmlns:a16="http://schemas.microsoft.com/office/drawing/2014/main" id="{3D323F6B-05BE-403E-E938-0512F4976832}"/>
              </a:ext>
            </a:extLst>
          </p:cNvPr>
          <p:cNvPicPr>
            <a:picLocks noChangeAspect="1"/>
          </p:cNvPicPr>
          <p:nvPr/>
        </p:nvPicPr>
        <p:blipFill>
          <a:blip r:embed="rId5"/>
          <a:stretch>
            <a:fillRect/>
          </a:stretch>
        </p:blipFill>
        <p:spPr>
          <a:xfrm>
            <a:off x="5727073" y="5063706"/>
            <a:ext cx="6229551" cy="1343750"/>
          </a:xfrm>
          <a:prstGeom prst="rect">
            <a:avLst/>
          </a:prstGeom>
        </p:spPr>
      </p:pic>
      <p:sp>
        <p:nvSpPr>
          <p:cNvPr id="9" name="Rectangle 8">
            <a:extLst>
              <a:ext uri="{FF2B5EF4-FFF2-40B4-BE49-F238E27FC236}">
                <a16:creationId xmlns:a16="http://schemas.microsoft.com/office/drawing/2014/main" id="{FA892965-C6E1-6433-14F6-887B15450421}"/>
              </a:ext>
            </a:extLst>
          </p:cNvPr>
          <p:cNvSpPr/>
          <p:nvPr/>
        </p:nvSpPr>
        <p:spPr>
          <a:xfrm>
            <a:off x="10291356" y="5653819"/>
            <a:ext cx="1147315" cy="38818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mtp_batch.xml</a:t>
            </a:r>
          </a:p>
        </p:txBody>
      </p:sp>
    </p:spTree>
    <p:extLst>
      <p:ext uri="{BB962C8B-B14F-4D97-AF65-F5344CB8AC3E}">
        <p14:creationId xmlns:p14="http://schemas.microsoft.com/office/powerpoint/2010/main" val="260968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22A7-819C-09F2-29E7-BE2319AAED2F}"/>
              </a:ext>
            </a:extLst>
          </p:cNvPr>
          <p:cNvSpPr>
            <a:spLocks noGrp="1"/>
          </p:cNvSpPr>
          <p:nvPr>
            <p:ph type="title"/>
          </p:nvPr>
        </p:nvSpPr>
        <p:spPr/>
        <p:txBody>
          <a:bodyPr/>
          <a:lstStyle/>
          <a:p>
            <a:r>
              <a:rPr lang="en-US" sz="2400" b="1" dirty="0">
                <a:solidFill>
                  <a:schemeClr val="accent6">
                    <a:lumMod val="50000"/>
                  </a:schemeClr>
                </a:solidFill>
              </a:rPr>
              <a:t>Example of sequence to update 1kb DATA to MTP – 1-1 (case: Product + Configuration DATA)</a:t>
            </a:r>
            <a:endParaRPr lang="en-US" sz="2400" dirty="0"/>
          </a:p>
        </p:txBody>
      </p:sp>
      <p:sp>
        <p:nvSpPr>
          <p:cNvPr id="5" name="Rectangle 4">
            <a:extLst>
              <a:ext uri="{FF2B5EF4-FFF2-40B4-BE49-F238E27FC236}">
                <a16:creationId xmlns:a16="http://schemas.microsoft.com/office/drawing/2014/main" id="{E906A9C8-8CF8-BAA9-6980-1F023DB96BB2}"/>
              </a:ext>
            </a:extLst>
          </p:cNvPr>
          <p:cNvSpPr/>
          <p:nvPr/>
        </p:nvSpPr>
        <p:spPr>
          <a:xfrm rot="16200000">
            <a:off x="2630781" y="3727679"/>
            <a:ext cx="5820953" cy="2806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After executing python</a:t>
            </a:r>
          </a:p>
        </p:txBody>
      </p:sp>
      <p:pic>
        <p:nvPicPr>
          <p:cNvPr id="7" name="Picture 6">
            <a:extLst>
              <a:ext uri="{FF2B5EF4-FFF2-40B4-BE49-F238E27FC236}">
                <a16:creationId xmlns:a16="http://schemas.microsoft.com/office/drawing/2014/main" id="{1475A5AE-36D5-7D89-1ED4-EF4B45581224}"/>
              </a:ext>
            </a:extLst>
          </p:cNvPr>
          <p:cNvPicPr>
            <a:picLocks noChangeAspect="1"/>
          </p:cNvPicPr>
          <p:nvPr/>
        </p:nvPicPr>
        <p:blipFill>
          <a:blip r:embed="rId2"/>
          <a:stretch>
            <a:fillRect/>
          </a:stretch>
        </p:blipFill>
        <p:spPr>
          <a:xfrm>
            <a:off x="6510416" y="1280081"/>
            <a:ext cx="4445374" cy="5313801"/>
          </a:xfrm>
          <a:prstGeom prst="rect">
            <a:avLst/>
          </a:prstGeom>
        </p:spPr>
      </p:pic>
      <p:pic>
        <p:nvPicPr>
          <p:cNvPr id="8" name="Picture 7">
            <a:extLst>
              <a:ext uri="{FF2B5EF4-FFF2-40B4-BE49-F238E27FC236}">
                <a16:creationId xmlns:a16="http://schemas.microsoft.com/office/drawing/2014/main" id="{DFBF2B94-10CF-4064-3347-820A8630AE96}"/>
              </a:ext>
            </a:extLst>
          </p:cNvPr>
          <p:cNvPicPr>
            <a:picLocks noChangeAspect="1"/>
          </p:cNvPicPr>
          <p:nvPr/>
        </p:nvPicPr>
        <p:blipFill>
          <a:blip r:embed="rId3"/>
          <a:stretch>
            <a:fillRect/>
          </a:stretch>
        </p:blipFill>
        <p:spPr>
          <a:xfrm>
            <a:off x="603366" y="1285334"/>
            <a:ext cx="4497818" cy="5193103"/>
          </a:xfrm>
          <a:prstGeom prst="rect">
            <a:avLst/>
          </a:prstGeom>
        </p:spPr>
      </p:pic>
      <p:sp>
        <p:nvSpPr>
          <p:cNvPr id="10" name="Rectangle 9">
            <a:extLst>
              <a:ext uri="{FF2B5EF4-FFF2-40B4-BE49-F238E27FC236}">
                <a16:creationId xmlns:a16="http://schemas.microsoft.com/office/drawing/2014/main" id="{FBF824EB-CEC1-CD41-FBB9-02781710383E}"/>
              </a:ext>
            </a:extLst>
          </p:cNvPr>
          <p:cNvSpPr/>
          <p:nvPr/>
        </p:nvSpPr>
        <p:spPr>
          <a:xfrm>
            <a:off x="6510416" y="1207697"/>
            <a:ext cx="4445374" cy="258793"/>
          </a:xfrm>
          <a:prstGeom prst="rect">
            <a:avLst/>
          </a:prstGeom>
          <a:noFill/>
          <a:ln w="38100">
            <a:solidFill>
              <a:srgbClr val="92D05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TextBox 10">
            <a:extLst>
              <a:ext uri="{FF2B5EF4-FFF2-40B4-BE49-F238E27FC236}">
                <a16:creationId xmlns:a16="http://schemas.microsoft.com/office/drawing/2014/main" id="{A6E9E4B7-4B53-1E47-2029-BF1028C6933A}"/>
              </a:ext>
            </a:extLst>
          </p:cNvPr>
          <p:cNvSpPr txBox="1"/>
          <p:nvPr/>
        </p:nvSpPr>
        <p:spPr>
          <a:xfrm>
            <a:off x="10282831" y="916709"/>
            <a:ext cx="1471878" cy="338554"/>
          </a:xfrm>
          <a:prstGeom prst="rect">
            <a:avLst/>
          </a:prstGeom>
          <a:noFill/>
        </p:spPr>
        <p:txBody>
          <a:bodyPr wrap="none" rtlCol="0">
            <a:spAutoFit/>
          </a:bodyPr>
          <a:lstStyle/>
          <a:p>
            <a:r>
              <a:rPr lang="en-US" altLang="zh-TW" sz="1600" dirty="0">
                <a:solidFill>
                  <a:srgbClr val="92D050"/>
                </a:solidFill>
              </a:rPr>
              <a:t>DDC2BI</a:t>
            </a:r>
            <a:r>
              <a:rPr lang="zh-TW" altLang="en-US" sz="1600" dirty="0">
                <a:solidFill>
                  <a:srgbClr val="92D050"/>
                </a:solidFill>
              </a:rPr>
              <a:t> </a:t>
            </a:r>
            <a:r>
              <a:rPr lang="en-US" altLang="zh-TW" sz="1600" dirty="0">
                <a:solidFill>
                  <a:srgbClr val="92D050"/>
                </a:solidFill>
              </a:rPr>
              <a:t>Header</a:t>
            </a:r>
            <a:endParaRPr lang="en-US" sz="1600" dirty="0">
              <a:solidFill>
                <a:srgbClr val="92D050"/>
              </a:solidFill>
            </a:endParaRPr>
          </a:p>
        </p:txBody>
      </p:sp>
      <p:sp>
        <p:nvSpPr>
          <p:cNvPr id="12" name="Rectangle 11">
            <a:extLst>
              <a:ext uri="{FF2B5EF4-FFF2-40B4-BE49-F238E27FC236}">
                <a16:creationId xmlns:a16="http://schemas.microsoft.com/office/drawing/2014/main" id="{56702B03-CD75-CA94-5540-A398BA0AE1AC}"/>
              </a:ext>
            </a:extLst>
          </p:cNvPr>
          <p:cNvSpPr/>
          <p:nvPr/>
        </p:nvSpPr>
        <p:spPr>
          <a:xfrm>
            <a:off x="6510416" y="1466490"/>
            <a:ext cx="4445374" cy="5163584"/>
          </a:xfrm>
          <a:prstGeom prst="rect">
            <a:avLst/>
          </a:prstGeom>
          <a:noFill/>
          <a:ln w="38100">
            <a:solidFill>
              <a:srgbClr val="FF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TextBox 12">
            <a:extLst>
              <a:ext uri="{FF2B5EF4-FFF2-40B4-BE49-F238E27FC236}">
                <a16:creationId xmlns:a16="http://schemas.microsoft.com/office/drawing/2014/main" id="{92175B55-281E-D800-68F5-1CEC6A2853DE}"/>
              </a:ext>
            </a:extLst>
          </p:cNvPr>
          <p:cNvSpPr txBox="1"/>
          <p:nvPr/>
        </p:nvSpPr>
        <p:spPr>
          <a:xfrm>
            <a:off x="10955790" y="1430298"/>
            <a:ext cx="978538" cy="338554"/>
          </a:xfrm>
          <a:prstGeom prst="rect">
            <a:avLst/>
          </a:prstGeom>
          <a:noFill/>
        </p:spPr>
        <p:txBody>
          <a:bodyPr wrap="none" rtlCol="0">
            <a:spAutoFit/>
          </a:bodyPr>
          <a:lstStyle/>
          <a:p>
            <a:r>
              <a:rPr lang="en-US" altLang="zh-TW" sz="1600" dirty="0">
                <a:solidFill>
                  <a:srgbClr val="FF0000"/>
                </a:solidFill>
              </a:rPr>
              <a:t>MTP</a:t>
            </a:r>
            <a:r>
              <a:rPr lang="zh-TW" altLang="en-US" sz="1600" dirty="0">
                <a:solidFill>
                  <a:srgbClr val="FF0000"/>
                </a:solidFill>
              </a:rPr>
              <a:t> </a:t>
            </a:r>
            <a:r>
              <a:rPr lang="en-US" altLang="zh-TW" sz="1600" dirty="0">
                <a:solidFill>
                  <a:srgbClr val="FF0000"/>
                </a:solidFill>
              </a:rPr>
              <a:t>data</a:t>
            </a:r>
            <a:endParaRPr lang="en-US" sz="1600" dirty="0">
              <a:solidFill>
                <a:srgbClr val="FF0000"/>
              </a:solidFill>
            </a:endParaRPr>
          </a:p>
        </p:txBody>
      </p:sp>
      <p:sp>
        <p:nvSpPr>
          <p:cNvPr id="14" name="Rectangle 13">
            <a:extLst>
              <a:ext uri="{FF2B5EF4-FFF2-40B4-BE49-F238E27FC236}">
                <a16:creationId xmlns:a16="http://schemas.microsoft.com/office/drawing/2014/main" id="{EA3E25A1-A7A5-CFA2-5622-3FE2084652BC}"/>
              </a:ext>
            </a:extLst>
          </p:cNvPr>
          <p:cNvSpPr/>
          <p:nvPr/>
        </p:nvSpPr>
        <p:spPr>
          <a:xfrm>
            <a:off x="123769" y="957531"/>
            <a:ext cx="1325469" cy="38818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MTP_DATA_1K.bin</a:t>
            </a:r>
          </a:p>
        </p:txBody>
      </p:sp>
      <p:sp>
        <p:nvSpPr>
          <p:cNvPr id="15" name="Rectangle 14">
            <a:extLst>
              <a:ext uri="{FF2B5EF4-FFF2-40B4-BE49-F238E27FC236}">
                <a16:creationId xmlns:a16="http://schemas.microsoft.com/office/drawing/2014/main" id="{A5108C67-82CB-B688-1309-974D13DA7F15}"/>
              </a:ext>
            </a:extLst>
          </p:cNvPr>
          <p:cNvSpPr/>
          <p:nvPr/>
        </p:nvSpPr>
        <p:spPr>
          <a:xfrm>
            <a:off x="5711497" y="891892"/>
            <a:ext cx="1940133" cy="38818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MTP_DATA_1K_Converted.bin</a:t>
            </a:r>
          </a:p>
        </p:txBody>
      </p:sp>
    </p:spTree>
    <p:extLst>
      <p:ext uri="{BB962C8B-B14F-4D97-AF65-F5344CB8AC3E}">
        <p14:creationId xmlns:p14="http://schemas.microsoft.com/office/powerpoint/2010/main" val="3953826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FED8EE6-2F4A-01E4-ADB5-A13306DDD97C}"/>
              </a:ext>
            </a:extLst>
          </p:cNvPr>
          <p:cNvSpPr>
            <a:spLocks noGrp="1"/>
          </p:cNvSpPr>
          <p:nvPr>
            <p:ph type="title"/>
          </p:nvPr>
        </p:nvSpPr>
        <p:spPr>
          <a:xfrm>
            <a:off x="477836" y="59635"/>
            <a:ext cx="10126844" cy="646589"/>
          </a:xfrm>
        </p:spPr>
        <p:txBody>
          <a:bodyPr/>
          <a:lstStyle/>
          <a:p>
            <a:r>
              <a:rPr lang="en-US" sz="2400" b="1" dirty="0">
                <a:solidFill>
                  <a:schemeClr val="accent6">
                    <a:lumMod val="50000"/>
                  </a:schemeClr>
                </a:solidFill>
              </a:rPr>
              <a:t>Example of sequence to update 1kb DATA to MTP – 1-2 (case: product DATA only)</a:t>
            </a:r>
            <a:endParaRPr lang="en-US" dirty="0">
              <a:solidFill>
                <a:schemeClr val="accent6">
                  <a:lumMod val="50000"/>
                </a:schemeClr>
              </a:solidFill>
            </a:endParaRPr>
          </a:p>
        </p:txBody>
      </p:sp>
      <p:sp>
        <p:nvSpPr>
          <p:cNvPr id="16" name="Content Placeholder 2">
            <a:extLst>
              <a:ext uri="{FF2B5EF4-FFF2-40B4-BE49-F238E27FC236}">
                <a16:creationId xmlns:a16="http://schemas.microsoft.com/office/drawing/2014/main" id="{1CA42C01-0B37-9743-D674-CB7578EC507E}"/>
              </a:ext>
            </a:extLst>
          </p:cNvPr>
          <p:cNvSpPr txBox="1">
            <a:spLocks/>
          </p:cNvSpPr>
          <p:nvPr/>
        </p:nvSpPr>
        <p:spPr>
          <a:xfrm>
            <a:off x="615030" y="1010087"/>
            <a:ext cx="10614079" cy="9711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Calibri" panose="020F0502020204030204" pitchFamily="34" charset="0"/>
              <a:buChar char="‒"/>
              <a:defRPr sz="20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solidFill>
                  <a:schemeClr val="accent6">
                    <a:lumMod val="50000"/>
                  </a:schemeClr>
                </a:solidFill>
              </a:rPr>
              <a:t>Run Python script from Windows Command Prompt to generated converted files </a:t>
            </a:r>
            <a:r>
              <a:rPr lang="en-US" sz="1800" dirty="0">
                <a:solidFill>
                  <a:prstClr val="black"/>
                </a:solidFill>
              </a:rPr>
              <a:t>separately</a:t>
            </a:r>
            <a:r>
              <a:rPr lang="en-US" sz="2000" dirty="0">
                <a:solidFill>
                  <a:schemeClr val="accent6">
                    <a:lumMod val="50000"/>
                  </a:schemeClr>
                </a:solidFill>
              </a:rPr>
              <a:t>:</a:t>
            </a:r>
          </a:p>
          <a:p>
            <a:pPr marL="0" indent="0">
              <a:buNone/>
            </a:pPr>
            <a:r>
              <a:rPr lang="en-US" sz="2000" dirty="0">
                <a:solidFill>
                  <a:schemeClr val="tx1">
                    <a:lumMod val="50000"/>
                  </a:schemeClr>
                </a:solidFill>
              </a:rPr>
              <a:t>&gt; </a:t>
            </a:r>
            <a:r>
              <a:rPr lang="en-US" sz="2000" dirty="0">
                <a:solidFill>
                  <a:schemeClr val="accent4">
                    <a:lumMod val="75000"/>
                  </a:schemeClr>
                </a:solidFill>
              </a:rPr>
              <a:t>Python</a:t>
            </a:r>
            <a:r>
              <a:rPr lang="en-US" sz="2000" dirty="0">
                <a:solidFill>
                  <a:srgbClr val="0070C0"/>
                </a:solidFill>
              </a:rPr>
              <a:t> modify_binary_file.py </a:t>
            </a:r>
            <a:r>
              <a:rPr lang="en-US" sz="2000" dirty="0" err="1">
                <a:solidFill>
                  <a:srgbClr val="7030A0"/>
                </a:solidFill>
              </a:rPr>
              <a:t>mtpproduct</a:t>
            </a:r>
            <a:r>
              <a:rPr lang="en-US" sz="2000" dirty="0">
                <a:solidFill>
                  <a:srgbClr val="0070C0"/>
                </a:solidFill>
              </a:rPr>
              <a:t> </a:t>
            </a:r>
            <a:r>
              <a:rPr lang="en-US" sz="2000" dirty="0">
                <a:solidFill>
                  <a:srgbClr val="C00000"/>
                </a:solidFill>
              </a:rPr>
              <a:t>MTP_DATA_1K.bin </a:t>
            </a:r>
            <a:r>
              <a:rPr lang="en-US" sz="2000" dirty="0">
                <a:solidFill>
                  <a:schemeClr val="accent1">
                    <a:lumMod val="75000"/>
                  </a:schemeClr>
                </a:solidFill>
              </a:rPr>
              <a:t>MTP_DATA_1K_ProductConverted.bin mtp_</a:t>
            </a:r>
            <a:r>
              <a:rPr lang="en-US" altLang="zh-TW" sz="2000" dirty="0">
                <a:solidFill>
                  <a:schemeClr val="accent1">
                    <a:lumMod val="75000"/>
                  </a:schemeClr>
                </a:solidFill>
              </a:rPr>
              <a:t>Product_</a:t>
            </a:r>
            <a:r>
              <a:rPr lang="en-US" sz="2000" dirty="0">
                <a:solidFill>
                  <a:schemeClr val="accent1">
                    <a:lumMod val="75000"/>
                  </a:schemeClr>
                </a:solidFill>
              </a:rPr>
              <a:t>batch.xml</a:t>
            </a:r>
          </a:p>
        </p:txBody>
      </p:sp>
      <p:pic>
        <p:nvPicPr>
          <p:cNvPr id="3" name="Picture 2">
            <a:extLst>
              <a:ext uri="{FF2B5EF4-FFF2-40B4-BE49-F238E27FC236}">
                <a16:creationId xmlns:a16="http://schemas.microsoft.com/office/drawing/2014/main" id="{FB04C212-8787-6F8B-ABF2-039999D116B4}"/>
              </a:ext>
            </a:extLst>
          </p:cNvPr>
          <p:cNvPicPr>
            <a:picLocks noChangeAspect="1"/>
          </p:cNvPicPr>
          <p:nvPr/>
        </p:nvPicPr>
        <p:blipFill>
          <a:blip r:embed="rId2"/>
          <a:stretch>
            <a:fillRect/>
          </a:stretch>
        </p:blipFill>
        <p:spPr>
          <a:xfrm>
            <a:off x="151898" y="3211173"/>
            <a:ext cx="5988111" cy="3078316"/>
          </a:xfrm>
          <a:prstGeom prst="rect">
            <a:avLst/>
          </a:prstGeom>
        </p:spPr>
      </p:pic>
      <p:sp>
        <p:nvSpPr>
          <p:cNvPr id="2" name="Rectangle 1">
            <a:extLst>
              <a:ext uri="{FF2B5EF4-FFF2-40B4-BE49-F238E27FC236}">
                <a16:creationId xmlns:a16="http://schemas.microsoft.com/office/drawing/2014/main" id="{35F41703-9F0E-DBD6-DDAA-0D13239AD2A7}"/>
              </a:ext>
            </a:extLst>
          </p:cNvPr>
          <p:cNvSpPr/>
          <p:nvPr/>
        </p:nvSpPr>
        <p:spPr>
          <a:xfrm rot="16200000">
            <a:off x="3730329" y="4827228"/>
            <a:ext cx="3621857" cy="2806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After executing python</a:t>
            </a:r>
          </a:p>
        </p:txBody>
      </p:sp>
      <p:pic>
        <p:nvPicPr>
          <p:cNvPr id="9" name="Picture 8">
            <a:extLst>
              <a:ext uri="{FF2B5EF4-FFF2-40B4-BE49-F238E27FC236}">
                <a16:creationId xmlns:a16="http://schemas.microsoft.com/office/drawing/2014/main" id="{07F91E11-7FCF-3B61-7E69-FA9EEC5448B6}"/>
              </a:ext>
            </a:extLst>
          </p:cNvPr>
          <p:cNvPicPr>
            <a:picLocks noChangeAspect="1"/>
          </p:cNvPicPr>
          <p:nvPr/>
        </p:nvPicPr>
        <p:blipFill>
          <a:blip r:embed="rId3"/>
          <a:stretch>
            <a:fillRect/>
          </a:stretch>
        </p:blipFill>
        <p:spPr>
          <a:xfrm>
            <a:off x="615030" y="1981201"/>
            <a:ext cx="11049958" cy="762066"/>
          </a:xfrm>
          <a:prstGeom prst="rect">
            <a:avLst/>
          </a:prstGeom>
        </p:spPr>
      </p:pic>
      <p:pic>
        <p:nvPicPr>
          <p:cNvPr id="12" name="Picture 11">
            <a:extLst>
              <a:ext uri="{FF2B5EF4-FFF2-40B4-BE49-F238E27FC236}">
                <a16:creationId xmlns:a16="http://schemas.microsoft.com/office/drawing/2014/main" id="{9EC406DA-E466-7EEC-8A3B-A752C3359189}"/>
              </a:ext>
            </a:extLst>
          </p:cNvPr>
          <p:cNvPicPr>
            <a:picLocks noChangeAspect="1"/>
          </p:cNvPicPr>
          <p:nvPr/>
        </p:nvPicPr>
        <p:blipFill>
          <a:blip r:embed="rId4"/>
          <a:stretch>
            <a:fillRect/>
          </a:stretch>
        </p:blipFill>
        <p:spPr>
          <a:xfrm>
            <a:off x="5681586" y="3126381"/>
            <a:ext cx="6309909" cy="2674111"/>
          </a:xfrm>
          <a:prstGeom prst="rect">
            <a:avLst/>
          </a:prstGeom>
        </p:spPr>
      </p:pic>
      <p:pic>
        <p:nvPicPr>
          <p:cNvPr id="8" name="Picture 7">
            <a:extLst>
              <a:ext uri="{FF2B5EF4-FFF2-40B4-BE49-F238E27FC236}">
                <a16:creationId xmlns:a16="http://schemas.microsoft.com/office/drawing/2014/main" id="{A01D30C4-7D3A-3CC6-C178-28DB58011AB1}"/>
              </a:ext>
            </a:extLst>
          </p:cNvPr>
          <p:cNvPicPr>
            <a:picLocks noChangeAspect="1"/>
          </p:cNvPicPr>
          <p:nvPr/>
        </p:nvPicPr>
        <p:blipFill>
          <a:blip r:embed="rId5"/>
          <a:stretch>
            <a:fillRect/>
          </a:stretch>
        </p:blipFill>
        <p:spPr>
          <a:xfrm>
            <a:off x="5810277" y="5302830"/>
            <a:ext cx="6085550" cy="825465"/>
          </a:xfrm>
          <a:prstGeom prst="rect">
            <a:avLst/>
          </a:prstGeom>
        </p:spPr>
      </p:pic>
      <p:sp>
        <p:nvSpPr>
          <p:cNvPr id="5" name="Rectangle 4">
            <a:extLst>
              <a:ext uri="{FF2B5EF4-FFF2-40B4-BE49-F238E27FC236}">
                <a16:creationId xmlns:a16="http://schemas.microsoft.com/office/drawing/2014/main" id="{319C8BC2-7FE7-94EC-233F-4EA4120589DC}"/>
              </a:ext>
            </a:extLst>
          </p:cNvPr>
          <p:cNvSpPr/>
          <p:nvPr/>
        </p:nvSpPr>
        <p:spPr>
          <a:xfrm>
            <a:off x="9946665" y="5989511"/>
            <a:ext cx="1880150" cy="38818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mtp_</a:t>
            </a:r>
            <a:r>
              <a:rPr lang="en-US" altLang="zh-TW" sz="1100" dirty="0">
                <a:solidFill>
                  <a:schemeClr val="bg1"/>
                </a:solidFill>
              </a:rPr>
              <a:t>Product_</a:t>
            </a:r>
            <a:r>
              <a:rPr lang="en-US" sz="1100" dirty="0">
                <a:solidFill>
                  <a:schemeClr val="bg1"/>
                </a:solidFill>
              </a:rPr>
              <a:t>batch.xml</a:t>
            </a:r>
          </a:p>
        </p:txBody>
      </p:sp>
    </p:spTree>
    <p:extLst>
      <p:ext uri="{BB962C8B-B14F-4D97-AF65-F5344CB8AC3E}">
        <p14:creationId xmlns:p14="http://schemas.microsoft.com/office/powerpoint/2010/main" val="2120104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F26A5-05B5-D050-24CD-CAD153930D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514BE8-632E-7833-9E1B-699AA69FD51C}"/>
              </a:ext>
            </a:extLst>
          </p:cNvPr>
          <p:cNvSpPr>
            <a:spLocks noGrp="1"/>
          </p:cNvSpPr>
          <p:nvPr>
            <p:ph type="title"/>
          </p:nvPr>
        </p:nvSpPr>
        <p:spPr/>
        <p:txBody>
          <a:bodyPr/>
          <a:lstStyle/>
          <a:p>
            <a:r>
              <a:rPr lang="en-US" sz="2400" b="1" dirty="0">
                <a:solidFill>
                  <a:schemeClr val="accent6">
                    <a:lumMod val="50000"/>
                  </a:schemeClr>
                </a:solidFill>
              </a:rPr>
              <a:t>Example of sequence to update 1kb DATA to MTP – 1-3 (case: Product DATA only)</a:t>
            </a:r>
            <a:endParaRPr lang="en-US" sz="2400" dirty="0"/>
          </a:p>
        </p:txBody>
      </p:sp>
      <p:sp>
        <p:nvSpPr>
          <p:cNvPr id="5" name="Rectangle 4">
            <a:extLst>
              <a:ext uri="{FF2B5EF4-FFF2-40B4-BE49-F238E27FC236}">
                <a16:creationId xmlns:a16="http://schemas.microsoft.com/office/drawing/2014/main" id="{85BBD737-CF50-E09B-2787-960BAE764B4A}"/>
              </a:ext>
            </a:extLst>
          </p:cNvPr>
          <p:cNvSpPr/>
          <p:nvPr/>
        </p:nvSpPr>
        <p:spPr>
          <a:xfrm rot="16200000">
            <a:off x="2630781" y="3727679"/>
            <a:ext cx="5820953" cy="2806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After executing python</a:t>
            </a:r>
          </a:p>
        </p:txBody>
      </p:sp>
      <p:pic>
        <p:nvPicPr>
          <p:cNvPr id="8" name="Picture 7">
            <a:extLst>
              <a:ext uri="{FF2B5EF4-FFF2-40B4-BE49-F238E27FC236}">
                <a16:creationId xmlns:a16="http://schemas.microsoft.com/office/drawing/2014/main" id="{C70DD0B6-55D5-3975-1213-680AB5E775B5}"/>
              </a:ext>
            </a:extLst>
          </p:cNvPr>
          <p:cNvPicPr>
            <a:picLocks noChangeAspect="1"/>
          </p:cNvPicPr>
          <p:nvPr/>
        </p:nvPicPr>
        <p:blipFill>
          <a:blip r:embed="rId2"/>
          <a:stretch>
            <a:fillRect/>
          </a:stretch>
        </p:blipFill>
        <p:spPr>
          <a:xfrm>
            <a:off x="603366" y="1285334"/>
            <a:ext cx="4497818" cy="5193103"/>
          </a:xfrm>
          <a:prstGeom prst="rect">
            <a:avLst/>
          </a:prstGeom>
        </p:spPr>
      </p:pic>
      <p:sp>
        <p:nvSpPr>
          <p:cNvPr id="11" name="TextBox 10">
            <a:extLst>
              <a:ext uri="{FF2B5EF4-FFF2-40B4-BE49-F238E27FC236}">
                <a16:creationId xmlns:a16="http://schemas.microsoft.com/office/drawing/2014/main" id="{C830B0DF-CD9A-A86B-9A2D-16D4A0F10CFE}"/>
              </a:ext>
            </a:extLst>
          </p:cNvPr>
          <p:cNvSpPr txBox="1"/>
          <p:nvPr/>
        </p:nvSpPr>
        <p:spPr>
          <a:xfrm>
            <a:off x="10282831" y="916709"/>
            <a:ext cx="1471878" cy="338554"/>
          </a:xfrm>
          <a:prstGeom prst="rect">
            <a:avLst/>
          </a:prstGeom>
          <a:noFill/>
        </p:spPr>
        <p:txBody>
          <a:bodyPr wrap="none" rtlCol="0">
            <a:spAutoFit/>
          </a:bodyPr>
          <a:lstStyle/>
          <a:p>
            <a:r>
              <a:rPr lang="en-US" altLang="zh-TW" sz="1600" dirty="0">
                <a:solidFill>
                  <a:srgbClr val="92D050"/>
                </a:solidFill>
              </a:rPr>
              <a:t>DDC2BI</a:t>
            </a:r>
            <a:r>
              <a:rPr lang="zh-TW" altLang="en-US" sz="1600" dirty="0">
                <a:solidFill>
                  <a:srgbClr val="92D050"/>
                </a:solidFill>
              </a:rPr>
              <a:t> </a:t>
            </a:r>
            <a:r>
              <a:rPr lang="en-US" altLang="zh-TW" sz="1600" dirty="0">
                <a:solidFill>
                  <a:srgbClr val="92D050"/>
                </a:solidFill>
              </a:rPr>
              <a:t>Header</a:t>
            </a:r>
            <a:endParaRPr lang="en-US" sz="1600" dirty="0">
              <a:solidFill>
                <a:srgbClr val="92D050"/>
              </a:solidFill>
            </a:endParaRPr>
          </a:p>
        </p:txBody>
      </p:sp>
      <p:sp>
        <p:nvSpPr>
          <p:cNvPr id="13" name="TextBox 12">
            <a:extLst>
              <a:ext uri="{FF2B5EF4-FFF2-40B4-BE49-F238E27FC236}">
                <a16:creationId xmlns:a16="http://schemas.microsoft.com/office/drawing/2014/main" id="{679830D1-2764-A5D0-EC0C-8051FA2EEF56}"/>
              </a:ext>
            </a:extLst>
          </p:cNvPr>
          <p:cNvSpPr txBox="1"/>
          <p:nvPr/>
        </p:nvSpPr>
        <p:spPr>
          <a:xfrm>
            <a:off x="10955791" y="1430298"/>
            <a:ext cx="922784" cy="830997"/>
          </a:xfrm>
          <a:prstGeom prst="rect">
            <a:avLst/>
          </a:prstGeom>
          <a:noFill/>
        </p:spPr>
        <p:txBody>
          <a:bodyPr wrap="square" rtlCol="0">
            <a:spAutoFit/>
          </a:bodyPr>
          <a:lstStyle/>
          <a:p>
            <a:r>
              <a:rPr lang="en-US" altLang="zh-TW" sz="1600" dirty="0">
                <a:solidFill>
                  <a:srgbClr val="FF0000"/>
                </a:solidFill>
              </a:rPr>
              <a:t>MTP</a:t>
            </a:r>
            <a:r>
              <a:rPr lang="zh-TW" altLang="en-US" sz="1600" dirty="0">
                <a:solidFill>
                  <a:srgbClr val="FF0000"/>
                </a:solidFill>
              </a:rPr>
              <a:t> </a:t>
            </a:r>
            <a:r>
              <a:rPr lang="en-US" altLang="zh-TW" sz="1600" dirty="0">
                <a:solidFill>
                  <a:srgbClr val="FF0000"/>
                </a:solidFill>
              </a:rPr>
              <a:t>product data</a:t>
            </a:r>
            <a:endParaRPr lang="en-US" sz="1600" dirty="0">
              <a:solidFill>
                <a:srgbClr val="FF0000"/>
              </a:solidFill>
            </a:endParaRPr>
          </a:p>
        </p:txBody>
      </p:sp>
      <p:pic>
        <p:nvPicPr>
          <p:cNvPr id="4" name="Picture 3">
            <a:extLst>
              <a:ext uri="{FF2B5EF4-FFF2-40B4-BE49-F238E27FC236}">
                <a16:creationId xmlns:a16="http://schemas.microsoft.com/office/drawing/2014/main" id="{3CB877EA-E87F-4CC5-3827-D6F06AD688AF}"/>
              </a:ext>
            </a:extLst>
          </p:cNvPr>
          <p:cNvPicPr>
            <a:picLocks noChangeAspect="1"/>
          </p:cNvPicPr>
          <p:nvPr/>
        </p:nvPicPr>
        <p:blipFill>
          <a:blip r:embed="rId3"/>
          <a:stretch>
            <a:fillRect/>
          </a:stretch>
        </p:blipFill>
        <p:spPr>
          <a:xfrm>
            <a:off x="6540643" y="1280081"/>
            <a:ext cx="4384919" cy="3916394"/>
          </a:xfrm>
          <a:prstGeom prst="rect">
            <a:avLst/>
          </a:prstGeom>
        </p:spPr>
      </p:pic>
      <p:sp>
        <p:nvSpPr>
          <p:cNvPr id="10" name="Rectangle 9">
            <a:extLst>
              <a:ext uri="{FF2B5EF4-FFF2-40B4-BE49-F238E27FC236}">
                <a16:creationId xmlns:a16="http://schemas.microsoft.com/office/drawing/2014/main" id="{042A4816-B594-1DF3-6B32-01A785FBA122}"/>
              </a:ext>
            </a:extLst>
          </p:cNvPr>
          <p:cNvSpPr/>
          <p:nvPr/>
        </p:nvSpPr>
        <p:spPr>
          <a:xfrm>
            <a:off x="6510416" y="1207697"/>
            <a:ext cx="4445374" cy="258793"/>
          </a:xfrm>
          <a:prstGeom prst="rect">
            <a:avLst/>
          </a:prstGeom>
          <a:noFill/>
          <a:ln w="38100">
            <a:solidFill>
              <a:srgbClr val="92D05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 name="L-Shape 15">
            <a:extLst>
              <a:ext uri="{FF2B5EF4-FFF2-40B4-BE49-F238E27FC236}">
                <a16:creationId xmlns:a16="http://schemas.microsoft.com/office/drawing/2014/main" id="{6780B11D-80AE-EACA-6E2F-FCFE35DFB1D3}"/>
              </a:ext>
            </a:extLst>
          </p:cNvPr>
          <p:cNvSpPr/>
          <p:nvPr/>
        </p:nvSpPr>
        <p:spPr>
          <a:xfrm rot="5400000">
            <a:off x="6867440" y="1108128"/>
            <a:ext cx="3731320" cy="4445374"/>
          </a:xfrm>
          <a:prstGeom prst="corner">
            <a:avLst>
              <a:gd name="adj1" fmla="val 44599"/>
              <a:gd name="adj2" fmla="val 96520"/>
            </a:avLst>
          </a:prstGeom>
          <a:noFill/>
          <a:ln w="38100">
            <a:solidFill>
              <a:srgbClr val="FF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Rectangle 16">
            <a:extLst>
              <a:ext uri="{FF2B5EF4-FFF2-40B4-BE49-F238E27FC236}">
                <a16:creationId xmlns:a16="http://schemas.microsoft.com/office/drawing/2014/main" id="{7327E9AC-A397-E38F-DCFB-0DD0231DA2BB}"/>
              </a:ext>
            </a:extLst>
          </p:cNvPr>
          <p:cNvSpPr/>
          <p:nvPr/>
        </p:nvSpPr>
        <p:spPr>
          <a:xfrm>
            <a:off x="8153435" y="5055835"/>
            <a:ext cx="985344" cy="141394"/>
          </a:xfrm>
          <a:prstGeom prst="rect">
            <a:avLst/>
          </a:prstGeom>
          <a:noFill/>
          <a:ln w="38100">
            <a:solidFill>
              <a:srgbClr val="92D05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 name="TextBox 17">
            <a:extLst>
              <a:ext uri="{FF2B5EF4-FFF2-40B4-BE49-F238E27FC236}">
                <a16:creationId xmlns:a16="http://schemas.microsoft.com/office/drawing/2014/main" id="{96011EFE-AB58-99B0-EF15-238926854130}"/>
              </a:ext>
            </a:extLst>
          </p:cNvPr>
          <p:cNvSpPr txBox="1"/>
          <p:nvPr/>
        </p:nvSpPr>
        <p:spPr>
          <a:xfrm>
            <a:off x="8810953" y="5219603"/>
            <a:ext cx="1678986" cy="338554"/>
          </a:xfrm>
          <a:prstGeom prst="rect">
            <a:avLst/>
          </a:prstGeom>
          <a:noFill/>
        </p:spPr>
        <p:txBody>
          <a:bodyPr wrap="none" rtlCol="0">
            <a:spAutoFit/>
          </a:bodyPr>
          <a:lstStyle/>
          <a:p>
            <a:r>
              <a:rPr lang="en-US" altLang="zh-TW" sz="1600" dirty="0">
                <a:solidFill>
                  <a:srgbClr val="92D050"/>
                </a:solidFill>
              </a:rPr>
              <a:t>CRC16 for DDC2Bi</a:t>
            </a:r>
            <a:endParaRPr lang="en-US" sz="1600" dirty="0">
              <a:solidFill>
                <a:srgbClr val="92D050"/>
              </a:solidFill>
            </a:endParaRPr>
          </a:p>
        </p:txBody>
      </p:sp>
      <p:sp>
        <p:nvSpPr>
          <p:cNvPr id="19" name="L-Shape 18">
            <a:extLst>
              <a:ext uri="{FF2B5EF4-FFF2-40B4-BE49-F238E27FC236}">
                <a16:creationId xmlns:a16="http://schemas.microsoft.com/office/drawing/2014/main" id="{617327E1-E319-D50D-7855-792F3CD0B6A2}"/>
              </a:ext>
            </a:extLst>
          </p:cNvPr>
          <p:cNvSpPr/>
          <p:nvPr/>
        </p:nvSpPr>
        <p:spPr>
          <a:xfrm rot="5400000">
            <a:off x="894078" y="1015591"/>
            <a:ext cx="3916394" cy="4445374"/>
          </a:xfrm>
          <a:prstGeom prst="corner">
            <a:avLst>
              <a:gd name="adj1" fmla="val 42396"/>
              <a:gd name="adj2" fmla="val 94317"/>
            </a:avLst>
          </a:prstGeom>
          <a:noFill/>
          <a:ln w="38100">
            <a:solidFill>
              <a:srgbClr val="FF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Rectangle 13">
            <a:extLst>
              <a:ext uri="{FF2B5EF4-FFF2-40B4-BE49-F238E27FC236}">
                <a16:creationId xmlns:a16="http://schemas.microsoft.com/office/drawing/2014/main" id="{78F06A7D-F18B-5B5E-DFB1-1CF32B1B99DB}"/>
              </a:ext>
            </a:extLst>
          </p:cNvPr>
          <p:cNvSpPr/>
          <p:nvPr/>
        </p:nvSpPr>
        <p:spPr>
          <a:xfrm>
            <a:off x="123769" y="957531"/>
            <a:ext cx="1325469" cy="38818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MTP_DATA_1K.bin</a:t>
            </a:r>
          </a:p>
        </p:txBody>
      </p:sp>
      <p:sp>
        <p:nvSpPr>
          <p:cNvPr id="15" name="Rectangle 14">
            <a:extLst>
              <a:ext uri="{FF2B5EF4-FFF2-40B4-BE49-F238E27FC236}">
                <a16:creationId xmlns:a16="http://schemas.microsoft.com/office/drawing/2014/main" id="{09716DF5-DDCE-A4FE-E4B7-67B68890EB89}"/>
              </a:ext>
            </a:extLst>
          </p:cNvPr>
          <p:cNvSpPr/>
          <p:nvPr/>
        </p:nvSpPr>
        <p:spPr>
          <a:xfrm>
            <a:off x="5711497" y="891892"/>
            <a:ext cx="2518103" cy="38818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MTP_DATA_1K_ProductConverted.bin</a:t>
            </a:r>
          </a:p>
        </p:txBody>
      </p:sp>
    </p:spTree>
    <p:extLst>
      <p:ext uri="{BB962C8B-B14F-4D97-AF65-F5344CB8AC3E}">
        <p14:creationId xmlns:p14="http://schemas.microsoft.com/office/powerpoint/2010/main" val="1436722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D3C718-732D-01E8-BAC1-4A402D88AEB6}"/>
              </a:ext>
            </a:extLst>
          </p:cNvPr>
          <p:cNvSpPr>
            <a:spLocks noGrp="1"/>
          </p:cNvSpPr>
          <p:nvPr>
            <p:ph sz="half" idx="1"/>
          </p:nvPr>
        </p:nvSpPr>
        <p:spPr>
          <a:xfrm>
            <a:off x="401635" y="967206"/>
            <a:ext cx="11347020" cy="2926308"/>
          </a:xfrm>
        </p:spPr>
        <p:txBody>
          <a:bodyPr>
            <a:normAutofit fontScale="92500" lnSpcReduction="10000"/>
          </a:bodyPr>
          <a:lstStyle/>
          <a:p>
            <a:r>
              <a:rPr lang="en-US" dirty="0">
                <a:solidFill>
                  <a:schemeClr val="accent6">
                    <a:lumMod val="50000"/>
                  </a:schemeClr>
                </a:solidFill>
              </a:rPr>
              <a:t>IND87451 I2C Slave Interface can be used for ISP (In System Programming). This is a mean to update the Product / Configuration Data and / or Code Patch stored inside the MTP. </a:t>
            </a:r>
          </a:p>
          <a:p>
            <a:r>
              <a:rPr lang="en-US" dirty="0">
                <a:solidFill>
                  <a:schemeClr val="accent6">
                    <a:lumMod val="50000"/>
                  </a:schemeClr>
                </a:solidFill>
              </a:rPr>
              <a:t>To perform the ISP, the I2C Master controller must follow the recommended ISP protocol described in this document. </a:t>
            </a:r>
          </a:p>
          <a:p>
            <a:r>
              <a:rPr lang="en-US" dirty="0">
                <a:solidFill>
                  <a:schemeClr val="accent6">
                    <a:lumMod val="50000"/>
                  </a:schemeClr>
                </a:solidFill>
              </a:rPr>
              <a:t>There are two types files will be loaded to MTP</a:t>
            </a:r>
          </a:p>
          <a:p>
            <a:pPr lvl="1"/>
            <a:r>
              <a:rPr lang="en-US" dirty="0">
                <a:solidFill>
                  <a:schemeClr val="accent6">
                    <a:lumMod val="50000"/>
                  </a:schemeClr>
                </a:solidFill>
              </a:rPr>
              <a:t>Product/Configuration data : 1K bytes</a:t>
            </a:r>
          </a:p>
          <a:p>
            <a:pPr lvl="1"/>
            <a:r>
              <a:rPr lang="en-US" dirty="0">
                <a:solidFill>
                  <a:schemeClr val="accent6">
                    <a:lumMod val="50000"/>
                  </a:schemeClr>
                </a:solidFill>
              </a:rPr>
              <a:t>Code Patch data : 31K bytes</a:t>
            </a:r>
          </a:p>
        </p:txBody>
      </p:sp>
      <p:sp>
        <p:nvSpPr>
          <p:cNvPr id="5" name="Rectangle 4">
            <a:extLst>
              <a:ext uri="{FF2B5EF4-FFF2-40B4-BE49-F238E27FC236}">
                <a16:creationId xmlns:a16="http://schemas.microsoft.com/office/drawing/2014/main" id="{AF1A27DA-6510-DC37-C97F-E06608785E8F}"/>
              </a:ext>
            </a:extLst>
          </p:cNvPr>
          <p:cNvSpPr/>
          <p:nvPr/>
        </p:nvSpPr>
        <p:spPr>
          <a:xfrm>
            <a:off x="6486282" y="4242681"/>
            <a:ext cx="1704285" cy="15160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IND87451</a:t>
            </a:r>
          </a:p>
        </p:txBody>
      </p:sp>
      <p:sp>
        <p:nvSpPr>
          <p:cNvPr id="6" name="Rectangle: Rounded Corners 5">
            <a:extLst>
              <a:ext uri="{FF2B5EF4-FFF2-40B4-BE49-F238E27FC236}">
                <a16:creationId xmlns:a16="http://schemas.microsoft.com/office/drawing/2014/main" id="{30452596-74BC-301B-BBBA-3E6AFDF5EEE1}"/>
              </a:ext>
            </a:extLst>
          </p:cNvPr>
          <p:cNvSpPr/>
          <p:nvPr/>
        </p:nvSpPr>
        <p:spPr>
          <a:xfrm>
            <a:off x="3398809" y="4154496"/>
            <a:ext cx="1837594" cy="11954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I2C Master</a:t>
            </a:r>
          </a:p>
          <a:p>
            <a:pPr algn="ctr"/>
            <a:r>
              <a:rPr lang="en-US" dirty="0"/>
              <a:t>controller</a:t>
            </a:r>
          </a:p>
        </p:txBody>
      </p:sp>
      <p:cxnSp>
        <p:nvCxnSpPr>
          <p:cNvPr id="8" name="Straight Arrow Connector 7">
            <a:extLst>
              <a:ext uri="{FF2B5EF4-FFF2-40B4-BE49-F238E27FC236}">
                <a16:creationId xmlns:a16="http://schemas.microsoft.com/office/drawing/2014/main" id="{FA87FFF4-D6DD-0AD7-0C07-12665C2B3CD2}"/>
              </a:ext>
            </a:extLst>
          </p:cNvPr>
          <p:cNvCxnSpPr>
            <a:cxnSpLocks/>
          </p:cNvCxnSpPr>
          <p:nvPr/>
        </p:nvCxnSpPr>
        <p:spPr>
          <a:xfrm>
            <a:off x="5243332" y="4749357"/>
            <a:ext cx="13023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6619A65-3825-AC44-3A67-6FD6D2C0EA92}"/>
              </a:ext>
            </a:extLst>
          </p:cNvPr>
          <p:cNvSpPr/>
          <p:nvPr/>
        </p:nvSpPr>
        <p:spPr>
          <a:xfrm>
            <a:off x="7369014" y="4532627"/>
            <a:ext cx="752104" cy="4354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MTP</a:t>
            </a:r>
          </a:p>
        </p:txBody>
      </p:sp>
      <p:sp>
        <p:nvSpPr>
          <p:cNvPr id="11" name="Rectangle 10">
            <a:extLst>
              <a:ext uri="{FF2B5EF4-FFF2-40B4-BE49-F238E27FC236}">
                <a16:creationId xmlns:a16="http://schemas.microsoft.com/office/drawing/2014/main" id="{E913263B-36D2-C733-7F2E-C750FCC77B35}"/>
              </a:ext>
            </a:extLst>
          </p:cNvPr>
          <p:cNvSpPr/>
          <p:nvPr/>
        </p:nvSpPr>
        <p:spPr>
          <a:xfrm>
            <a:off x="6545658" y="4598941"/>
            <a:ext cx="570016" cy="3008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I2C Slave</a:t>
            </a:r>
          </a:p>
        </p:txBody>
      </p:sp>
      <p:sp>
        <p:nvSpPr>
          <p:cNvPr id="12" name="TextBox 11">
            <a:extLst>
              <a:ext uri="{FF2B5EF4-FFF2-40B4-BE49-F238E27FC236}">
                <a16:creationId xmlns:a16="http://schemas.microsoft.com/office/drawing/2014/main" id="{70C17247-15A8-FB14-B9DE-A8AEF225A612}"/>
              </a:ext>
            </a:extLst>
          </p:cNvPr>
          <p:cNvSpPr txBox="1"/>
          <p:nvPr/>
        </p:nvSpPr>
        <p:spPr>
          <a:xfrm>
            <a:off x="5421106" y="4436048"/>
            <a:ext cx="869149" cy="369332"/>
          </a:xfrm>
          <a:prstGeom prst="rect">
            <a:avLst/>
          </a:prstGeom>
          <a:noFill/>
        </p:spPr>
        <p:txBody>
          <a:bodyPr wrap="none" rtlCol="0">
            <a:spAutoFit/>
          </a:bodyPr>
          <a:lstStyle/>
          <a:p>
            <a:r>
              <a:rPr lang="en-US" dirty="0">
                <a:solidFill>
                  <a:schemeClr val="accent6">
                    <a:lumMod val="50000"/>
                  </a:schemeClr>
                </a:solidFill>
              </a:rPr>
              <a:t>I2C Bus</a:t>
            </a:r>
          </a:p>
        </p:txBody>
      </p:sp>
      <p:cxnSp>
        <p:nvCxnSpPr>
          <p:cNvPr id="13" name="Straight Arrow Connector 12">
            <a:extLst>
              <a:ext uri="{FF2B5EF4-FFF2-40B4-BE49-F238E27FC236}">
                <a16:creationId xmlns:a16="http://schemas.microsoft.com/office/drawing/2014/main" id="{8422B2E7-AE30-8E33-7C90-8ADA147D0F82}"/>
              </a:ext>
            </a:extLst>
          </p:cNvPr>
          <p:cNvCxnSpPr>
            <a:cxnSpLocks/>
            <a:stCxn id="11" idx="3"/>
            <a:endCxn id="10" idx="1"/>
          </p:cNvCxnSpPr>
          <p:nvPr/>
        </p:nvCxnSpPr>
        <p:spPr>
          <a:xfrm>
            <a:off x="7115674" y="4749357"/>
            <a:ext cx="253340" cy="98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C7644452-96F3-C30A-E6EB-D9C47F7FC71F}"/>
              </a:ext>
            </a:extLst>
          </p:cNvPr>
          <p:cNvSpPr txBox="1"/>
          <p:nvPr/>
        </p:nvSpPr>
        <p:spPr>
          <a:xfrm>
            <a:off x="7060077" y="4582263"/>
            <a:ext cx="532764" cy="215444"/>
          </a:xfrm>
          <a:prstGeom prst="rect">
            <a:avLst/>
          </a:prstGeom>
          <a:noFill/>
        </p:spPr>
        <p:txBody>
          <a:bodyPr wrap="square" rtlCol="0">
            <a:spAutoFit/>
          </a:bodyPr>
          <a:lstStyle/>
          <a:p>
            <a:r>
              <a:rPr lang="en-US" sz="800" dirty="0"/>
              <a:t>ISP</a:t>
            </a:r>
          </a:p>
        </p:txBody>
      </p:sp>
      <p:sp>
        <p:nvSpPr>
          <p:cNvPr id="9" name="Title 1">
            <a:extLst>
              <a:ext uri="{FF2B5EF4-FFF2-40B4-BE49-F238E27FC236}">
                <a16:creationId xmlns:a16="http://schemas.microsoft.com/office/drawing/2014/main" id="{B8945C80-C2F4-E824-491B-7ABE8DC4C796}"/>
              </a:ext>
            </a:extLst>
          </p:cNvPr>
          <p:cNvSpPr>
            <a:spLocks noGrp="1"/>
          </p:cNvSpPr>
          <p:nvPr>
            <p:ph type="title"/>
          </p:nvPr>
        </p:nvSpPr>
        <p:spPr>
          <a:xfrm>
            <a:off x="477836" y="215704"/>
            <a:ext cx="10126844" cy="490520"/>
          </a:xfrm>
        </p:spPr>
        <p:txBody>
          <a:bodyPr/>
          <a:lstStyle/>
          <a:p>
            <a:r>
              <a:rPr lang="en-US" sz="2400" b="1" dirty="0">
                <a:solidFill>
                  <a:schemeClr val="accent6">
                    <a:lumMod val="50000"/>
                  </a:schemeClr>
                </a:solidFill>
              </a:rPr>
              <a:t>MTP product/Configuration Data / code patch Update</a:t>
            </a:r>
            <a:endParaRPr lang="en-US" dirty="0">
              <a:solidFill>
                <a:schemeClr val="accent6">
                  <a:lumMod val="50000"/>
                </a:schemeClr>
              </a:solidFill>
            </a:endParaRPr>
          </a:p>
        </p:txBody>
      </p:sp>
      <p:sp>
        <p:nvSpPr>
          <p:cNvPr id="4" name="Rectangle 3">
            <a:extLst>
              <a:ext uri="{FF2B5EF4-FFF2-40B4-BE49-F238E27FC236}">
                <a16:creationId xmlns:a16="http://schemas.microsoft.com/office/drawing/2014/main" id="{28AFF239-4D63-90A1-41F2-074A1273920A}"/>
              </a:ext>
            </a:extLst>
          </p:cNvPr>
          <p:cNvSpPr/>
          <p:nvPr/>
        </p:nvSpPr>
        <p:spPr>
          <a:xfrm>
            <a:off x="3482173" y="4239331"/>
            <a:ext cx="778198" cy="450654"/>
          </a:xfrm>
          <a:prstGeom prst="rect">
            <a:avLst/>
          </a:prstGeom>
          <a:solidFill>
            <a:schemeClr val="accent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Product configuration</a:t>
            </a:r>
          </a:p>
        </p:txBody>
      </p:sp>
      <p:sp>
        <p:nvSpPr>
          <p:cNvPr id="7" name="Rectangle 6">
            <a:extLst>
              <a:ext uri="{FF2B5EF4-FFF2-40B4-BE49-F238E27FC236}">
                <a16:creationId xmlns:a16="http://schemas.microsoft.com/office/drawing/2014/main" id="{FD6B3D34-3E6C-2E7B-25B2-1CA4E21103D9}"/>
              </a:ext>
            </a:extLst>
          </p:cNvPr>
          <p:cNvSpPr/>
          <p:nvPr/>
        </p:nvSpPr>
        <p:spPr>
          <a:xfrm>
            <a:off x="4317606" y="4239331"/>
            <a:ext cx="778198" cy="450654"/>
          </a:xfrm>
          <a:prstGeom prst="rect">
            <a:avLst/>
          </a:prstGeom>
          <a:solidFill>
            <a:schemeClr val="accent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Code Patch</a:t>
            </a:r>
          </a:p>
        </p:txBody>
      </p:sp>
    </p:spTree>
    <p:extLst>
      <p:ext uri="{BB962C8B-B14F-4D97-AF65-F5344CB8AC3E}">
        <p14:creationId xmlns:p14="http://schemas.microsoft.com/office/powerpoint/2010/main" val="3916432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666D6-3A78-9B91-D3F7-8E6E74231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896C39-BABE-E767-70E9-16B6590F9960}"/>
              </a:ext>
            </a:extLst>
          </p:cNvPr>
          <p:cNvSpPr>
            <a:spLocks noGrp="1"/>
          </p:cNvSpPr>
          <p:nvPr>
            <p:ph type="title"/>
          </p:nvPr>
        </p:nvSpPr>
        <p:spPr/>
        <p:txBody>
          <a:bodyPr/>
          <a:lstStyle/>
          <a:p>
            <a:r>
              <a:rPr lang="en-US" sz="2400" b="1" dirty="0">
                <a:solidFill>
                  <a:schemeClr val="accent6">
                    <a:lumMod val="50000"/>
                  </a:schemeClr>
                </a:solidFill>
              </a:rPr>
              <a:t>Example of sequence to update 1kb DATA to MTP – 1-4 (case: Product DATA only)</a:t>
            </a:r>
            <a:endParaRPr lang="en-US" sz="2400" dirty="0"/>
          </a:p>
        </p:txBody>
      </p:sp>
      <p:sp>
        <p:nvSpPr>
          <p:cNvPr id="5" name="Rectangle 4">
            <a:extLst>
              <a:ext uri="{FF2B5EF4-FFF2-40B4-BE49-F238E27FC236}">
                <a16:creationId xmlns:a16="http://schemas.microsoft.com/office/drawing/2014/main" id="{250C9CCE-8500-9724-B7B3-0A9F61A56D85}"/>
              </a:ext>
            </a:extLst>
          </p:cNvPr>
          <p:cNvSpPr/>
          <p:nvPr/>
        </p:nvSpPr>
        <p:spPr>
          <a:xfrm rot="16200000">
            <a:off x="2630781" y="3727679"/>
            <a:ext cx="5820953" cy="2806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After executing python</a:t>
            </a:r>
          </a:p>
        </p:txBody>
      </p:sp>
      <p:pic>
        <p:nvPicPr>
          <p:cNvPr id="8" name="Picture 7">
            <a:extLst>
              <a:ext uri="{FF2B5EF4-FFF2-40B4-BE49-F238E27FC236}">
                <a16:creationId xmlns:a16="http://schemas.microsoft.com/office/drawing/2014/main" id="{671890E0-CBC3-61FF-62D0-C0FF3E033AE8}"/>
              </a:ext>
            </a:extLst>
          </p:cNvPr>
          <p:cNvPicPr>
            <a:picLocks noChangeAspect="1"/>
          </p:cNvPicPr>
          <p:nvPr/>
        </p:nvPicPr>
        <p:blipFill>
          <a:blip r:embed="rId2"/>
          <a:stretch>
            <a:fillRect/>
          </a:stretch>
        </p:blipFill>
        <p:spPr>
          <a:xfrm>
            <a:off x="603366" y="1285334"/>
            <a:ext cx="4497818" cy="5193103"/>
          </a:xfrm>
          <a:prstGeom prst="rect">
            <a:avLst/>
          </a:prstGeom>
        </p:spPr>
      </p:pic>
      <p:sp>
        <p:nvSpPr>
          <p:cNvPr id="19" name="L-Shape 18">
            <a:extLst>
              <a:ext uri="{FF2B5EF4-FFF2-40B4-BE49-F238E27FC236}">
                <a16:creationId xmlns:a16="http://schemas.microsoft.com/office/drawing/2014/main" id="{68A7C9F7-163A-340A-6C78-B94BB5700FFF}"/>
              </a:ext>
            </a:extLst>
          </p:cNvPr>
          <p:cNvSpPr/>
          <p:nvPr/>
        </p:nvSpPr>
        <p:spPr>
          <a:xfrm rot="5400000">
            <a:off x="894078" y="1015591"/>
            <a:ext cx="3916394" cy="4445374"/>
          </a:xfrm>
          <a:prstGeom prst="corner">
            <a:avLst>
              <a:gd name="adj1" fmla="val 42396"/>
              <a:gd name="adj2" fmla="val 94317"/>
            </a:avLst>
          </a:prstGeom>
          <a:noFill/>
          <a:ln w="38100">
            <a:solidFill>
              <a:srgbClr val="FF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Rectangle 13">
            <a:extLst>
              <a:ext uri="{FF2B5EF4-FFF2-40B4-BE49-F238E27FC236}">
                <a16:creationId xmlns:a16="http://schemas.microsoft.com/office/drawing/2014/main" id="{1CE7507F-F1DA-DD16-2ABA-FE487F9D50D0}"/>
              </a:ext>
            </a:extLst>
          </p:cNvPr>
          <p:cNvSpPr/>
          <p:nvPr/>
        </p:nvSpPr>
        <p:spPr>
          <a:xfrm>
            <a:off x="123769" y="957531"/>
            <a:ext cx="1325469" cy="38818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MTP_DATA_1K.bin</a:t>
            </a:r>
          </a:p>
        </p:txBody>
      </p:sp>
      <p:sp>
        <p:nvSpPr>
          <p:cNvPr id="15" name="Rectangle 14">
            <a:extLst>
              <a:ext uri="{FF2B5EF4-FFF2-40B4-BE49-F238E27FC236}">
                <a16:creationId xmlns:a16="http://schemas.microsoft.com/office/drawing/2014/main" id="{13AFE893-B25E-1565-BDE8-1E1DBB0A3047}"/>
              </a:ext>
            </a:extLst>
          </p:cNvPr>
          <p:cNvSpPr/>
          <p:nvPr/>
        </p:nvSpPr>
        <p:spPr>
          <a:xfrm>
            <a:off x="5711497" y="891892"/>
            <a:ext cx="2518103" cy="38818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bg1"/>
                </a:solidFill>
              </a:rPr>
              <a:t>mtpproduct.bin</a:t>
            </a:r>
            <a:endParaRPr lang="en-US" sz="1100" dirty="0">
              <a:solidFill>
                <a:schemeClr val="bg1"/>
              </a:solidFill>
            </a:endParaRPr>
          </a:p>
        </p:txBody>
      </p:sp>
      <p:pic>
        <p:nvPicPr>
          <p:cNvPr id="6" name="Picture 5">
            <a:extLst>
              <a:ext uri="{FF2B5EF4-FFF2-40B4-BE49-F238E27FC236}">
                <a16:creationId xmlns:a16="http://schemas.microsoft.com/office/drawing/2014/main" id="{76D404FB-F836-6E47-263B-AAE587858168}"/>
              </a:ext>
            </a:extLst>
          </p:cNvPr>
          <p:cNvPicPr>
            <a:picLocks noChangeAspect="1"/>
          </p:cNvPicPr>
          <p:nvPr/>
        </p:nvPicPr>
        <p:blipFill>
          <a:blip r:embed="rId3"/>
          <a:stretch>
            <a:fillRect/>
          </a:stretch>
        </p:blipFill>
        <p:spPr>
          <a:xfrm>
            <a:off x="5981332" y="1496619"/>
            <a:ext cx="4462872" cy="3821830"/>
          </a:xfrm>
          <a:prstGeom prst="rect">
            <a:avLst/>
          </a:prstGeom>
        </p:spPr>
      </p:pic>
      <p:sp>
        <p:nvSpPr>
          <p:cNvPr id="7" name="L-Shape 6">
            <a:extLst>
              <a:ext uri="{FF2B5EF4-FFF2-40B4-BE49-F238E27FC236}">
                <a16:creationId xmlns:a16="http://schemas.microsoft.com/office/drawing/2014/main" id="{3E83BF9F-A2CA-7F21-F25F-320432ACEE0B}"/>
              </a:ext>
            </a:extLst>
          </p:cNvPr>
          <p:cNvSpPr/>
          <p:nvPr/>
        </p:nvSpPr>
        <p:spPr>
          <a:xfrm rot="5400000">
            <a:off x="6271403" y="1206313"/>
            <a:ext cx="3916394" cy="4445374"/>
          </a:xfrm>
          <a:prstGeom prst="corner">
            <a:avLst>
              <a:gd name="adj1" fmla="val 42396"/>
              <a:gd name="adj2" fmla="val 94317"/>
            </a:avLst>
          </a:prstGeom>
          <a:noFill/>
          <a:ln w="38100">
            <a:solidFill>
              <a:srgbClr val="FF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781658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FED8EE6-2F4A-01E4-ADB5-A13306DDD97C}"/>
              </a:ext>
            </a:extLst>
          </p:cNvPr>
          <p:cNvSpPr>
            <a:spLocks noGrp="1"/>
          </p:cNvSpPr>
          <p:nvPr>
            <p:ph type="title"/>
          </p:nvPr>
        </p:nvSpPr>
        <p:spPr>
          <a:xfrm>
            <a:off x="477836" y="59635"/>
            <a:ext cx="10126844" cy="646589"/>
          </a:xfrm>
        </p:spPr>
        <p:txBody>
          <a:bodyPr/>
          <a:lstStyle/>
          <a:p>
            <a:r>
              <a:rPr lang="en-US" sz="2400" b="1" dirty="0">
                <a:solidFill>
                  <a:schemeClr val="accent6">
                    <a:lumMod val="50000"/>
                  </a:schemeClr>
                </a:solidFill>
              </a:rPr>
              <a:t>Example of sequence to update 1kb DATA to MTP – 1</a:t>
            </a:r>
            <a:r>
              <a:rPr lang="en-US" altLang="zh-TW" sz="2400" b="1" dirty="0">
                <a:solidFill>
                  <a:schemeClr val="accent6">
                    <a:lumMod val="50000"/>
                  </a:schemeClr>
                </a:solidFill>
              </a:rPr>
              <a:t>-5</a:t>
            </a:r>
            <a:r>
              <a:rPr lang="en-US" sz="2400" b="1" dirty="0">
                <a:solidFill>
                  <a:schemeClr val="accent6">
                    <a:lumMod val="50000"/>
                  </a:schemeClr>
                </a:solidFill>
              </a:rPr>
              <a:t>(case: Configuration DATA only)</a:t>
            </a:r>
            <a:endParaRPr lang="en-US" dirty="0">
              <a:solidFill>
                <a:schemeClr val="accent6">
                  <a:lumMod val="50000"/>
                </a:schemeClr>
              </a:solidFill>
            </a:endParaRPr>
          </a:p>
        </p:txBody>
      </p:sp>
      <p:sp>
        <p:nvSpPr>
          <p:cNvPr id="16" name="Content Placeholder 2">
            <a:extLst>
              <a:ext uri="{FF2B5EF4-FFF2-40B4-BE49-F238E27FC236}">
                <a16:creationId xmlns:a16="http://schemas.microsoft.com/office/drawing/2014/main" id="{1CA42C01-0B37-9743-D674-CB7578EC507E}"/>
              </a:ext>
            </a:extLst>
          </p:cNvPr>
          <p:cNvSpPr txBox="1">
            <a:spLocks/>
          </p:cNvSpPr>
          <p:nvPr/>
        </p:nvSpPr>
        <p:spPr>
          <a:xfrm>
            <a:off x="615030" y="1010087"/>
            <a:ext cx="10614079" cy="97111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Calibri" panose="020F0502020204030204" pitchFamily="34" charset="0"/>
              <a:buChar char="‒"/>
              <a:defRPr sz="20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solidFill>
                  <a:schemeClr val="accent6">
                    <a:lumMod val="50000"/>
                  </a:schemeClr>
                </a:solidFill>
              </a:rPr>
              <a:t>Run Python script from Windows Command Prompt to generated converted files </a:t>
            </a:r>
            <a:r>
              <a:rPr lang="en-US" sz="1800" dirty="0">
                <a:solidFill>
                  <a:prstClr val="black"/>
                </a:solidFill>
              </a:rPr>
              <a:t>separately</a:t>
            </a:r>
            <a:r>
              <a:rPr lang="en-US" sz="2000" dirty="0">
                <a:solidFill>
                  <a:schemeClr val="accent6">
                    <a:lumMod val="50000"/>
                  </a:schemeClr>
                </a:solidFill>
              </a:rPr>
              <a:t>:</a:t>
            </a:r>
          </a:p>
          <a:p>
            <a:pPr marL="0" indent="0">
              <a:buNone/>
            </a:pPr>
            <a:r>
              <a:rPr lang="en-US" sz="2000" dirty="0">
                <a:solidFill>
                  <a:schemeClr val="tx1">
                    <a:lumMod val="50000"/>
                  </a:schemeClr>
                </a:solidFill>
              </a:rPr>
              <a:t>&gt; </a:t>
            </a:r>
            <a:r>
              <a:rPr lang="en-US" sz="2000" dirty="0">
                <a:solidFill>
                  <a:schemeClr val="accent4">
                    <a:lumMod val="75000"/>
                  </a:schemeClr>
                </a:solidFill>
              </a:rPr>
              <a:t>Python</a:t>
            </a:r>
            <a:r>
              <a:rPr lang="en-US" sz="2000" dirty="0">
                <a:solidFill>
                  <a:srgbClr val="0070C0"/>
                </a:solidFill>
              </a:rPr>
              <a:t> modify_binary_file.py </a:t>
            </a:r>
            <a:r>
              <a:rPr lang="en-US" sz="2000" dirty="0" err="1">
                <a:solidFill>
                  <a:srgbClr val="7030A0"/>
                </a:solidFill>
              </a:rPr>
              <a:t>mtpconfig</a:t>
            </a:r>
            <a:r>
              <a:rPr lang="en-US" sz="2000" dirty="0">
                <a:solidFill>
                  <a:srgbClr val="0070C0"/>
                </a:solidFill>
              </a:rPr>
              <a:t> </a:t>
            </a:r>
            <a:r>
              <a:rPr lang="en-US" sz="2000" dirty="0">
                <a:solidFill>
                  <a:srgbClr val="C00000"/>
                </a:solidFill>
              </a:rPr>
              <a:t>MTP_DATA_1K.bin </a:t>
            </a:r>
            <a:r>
              <a:rPr lang="en-US" sz="2000" dirty="0">
                <a:solidFill>
                  <a:schemeClr val="accent1">
                    <a:lumMod val="75000"/>
                  </a:schemeClr>
                </a:solidFill>
              </a:rPr>
              <a:t>MTP_DATA_1K_</a:t>
            </a:r>
            <a:r>
              <a:rPr lang="en-US" altLang="zh-TW" sz="2000" dirty="0">
                <a:solidFill>
                  <a:schemeClr val="accent1">
                    <a:lumMod val="75000"/>
                  </a:schemeClr>
                </a:solidFill>
              </a:rPr>
              <a:t>Config</a:t>
            </a:r>
            <a:r>
              <a:rPr lang="en-US" sz="2000" dirty="0">
                <a:solidFill>
                  <a:schemeClr val="accent1">
                    <a:lumMod val="75000"/>
                  </a:schemeClr>
                </a:solidFill>
              </a:rPr>
              <a:t>Converted.bin mtp_</a:t>
            </a:r>
            <a:r>
              <a:rPr lang="en-US" altLang="zh-TW" sz="2000" dirty="0">
                <a:solidFill>
                  <a:schemeClr val="accent1">
                    <a:lumMod val="75000"/>
                  </a:schemeClr>
                </a:solidFill>
              </a:rPr>
              <a:t>Config_</a:t>
            </a:r>
            <a:r>
              <a:rPr lang="en-US" sz="2000" dirty="0">
                <a:solidFill>
                  <a:schemeClr val="accent1">
                    <a:lumMod val="75000"/>
                  </a:schemeClr>
                </a:solidFill>
              </a:rPr>
              <a:t>batch.xml</a:t>
            </a:r>
          </a:p>
        </p:txBody>
      </p:sp>
      <p:pic>
        <p:nvPicPr>
          <p:cNvPr id="3" name="Picture 2">
            <a:extLst>
              <a:ext uri="{FF2B5EF4-FFF2-40B4-BE49-F238E27FC236}">
                <a16:creationId xmlns:a16="http://schemas.microsoft.com/office/drawing/2014/main" id="{FB04C212-8787-6F8B-ABF2-039999D116B4}"/>
              </a:ext>
            </a:extLst>
          </p:cNvPr>
          <p:cNvPicPr>
            <a:picLocks noChangeAspect="1"/>
          </p:cNvPicPr>
          <p:nvPr/>
        </p:nvPicPr>
        <p:blipFill>
          <a:blip r:embed="rId2"/>
          <a:stretch>
            <a:fillRect/>
          </a:stretch>
        </p:blipFill>
        <p:spPr>
          <a:xfrm>
            <a:off x="244415" y="3098217"/>
            <a:ext cx="5988111" cy="3078316"/>
          </a:xfrm>
          <a:prstGeom prst="rect">
            <a:avLst/>
          </a:prstGeom>
        </p:spPr>
      </p:pic>
      <p:sp>
        <p:nvSpPr>
          <p:cNvPr id="2" name="Rectangle 1">
            <a:extLst>
              <a:ext uri="{FF2B5EF4-FFF2-40B4-BE49-F238E27FC236}">
                <a16:creationId xmlns:a16="http://schemas.microsoft.com/office/drawing/2014/main" id="{35F41703-9F0E-DBD6-DDAA-0D13239AD2A7}"/>
              </a:ext>
            </a:extLst>
          </p:cNvPr>
          <p:cNvSpPr/>
          <p:nvPr/>
        </p:nvSpPr>
        <p:spPr>
          <a:xfrm rot="16200000">
            <a:off x="3730329" y="4827228"/>
            <a:ext cx="3621857" cy="2806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After executing python</a:t>
            </a:r>
          </a:p>
        </p:txBody>
      </p:sp>
      <p:pic>
        <p:nvPicPr>
          <p:cNvPr id="5" name="Picture 4">
            <a:extLst>
              <a:ext uri="{FF2B5EF4-FFF2-40B4-BE49-F238E27FC236}">
                <a16:creationId xmlns:a16="http://schemas.microsoft.com/office/drawing/2014/main" id="{0B2C8B2D-860A-F01D-5C50-9AE6D8872F62}"/>
              </a:ext>
            </a:extLst>
          </p:cNvPr>
          <p:cNvPicPr>
            <a:picLocks noChangeAspect="1"/>
          </p:cNvPicPr>
          <p:nvPr/>
        </p:nvPicPr>
        <p:blipFill>
          <a:blip r:embed="rId3"/>
          <a:stretch>
            <a:fillRect/>
          </a:stretch>
        </p:blipFill>
        <p:spPr>
          <a:xfrm>
            <a:off x="5791668" y="3029150"/>
            <a:ext cx="5258770" cy="2368713"/>
          </a:xfrm>
          <a:prstGeom prst="rect">
            <a:avLst/>
          </a:prstGeom>
        </p:spPr>
      </p:pic>
      <p:pic>
        <p:nvPicPr>
          <p:cNvPr id="9" name="Picture 8">
            <a:extLst>
              <a:ext uri="{FF2B5EF4-FFF2-40B4-BE49-F238E27FC236}">
                <a16:creationId xmlns:a16="http://schemas.microsoft.com/office/drawing/2014/main" id="{D4D3E482-D601-5F50-E404-9B7386BFF1EC}"/>
              </a:ext>
            </a:extLst>
          </p:cNvPr>
          <p:cNvPicPr>
            <a:picLocks noChangeAspect="1"/>
          </p:cNvPicPr>
          <p:nvPr/>
        </p:nvPicPr>
        <p:blipFill>
          <a:blip r:embed="rId4"/>
          <a:stretch>
            <a:fillRect/>
          </a:stretch>
        </p:blipFill>
        <p:spPr>
          <a:xfrm>
            <a:off x="477836" y="2132564"/>
            <a:ext cx="11049958" cy="708721"/>
          </a:xfrm>
          <a:prstGeom prst="rect">
            <a:avLst/>
          </a:prstGeom>
        </p:spPr>
      </p:pic>
      <p:sp>
        <p:nvSpPr>
          <p:cNvPr id="6" name="Rectangle 5">
            <a:extLst>
              <a:ext uri="{FF2B5EF4-FFF2-40B4-BE49-F238E27FC236}">
                <a16:creationId xmlns:a16="http://schemas.microsoft.com/office/drawing/2014/main" id="{DC5078E0-A724-03C6-5646-94E058750798}"/>
              </a:ext>
            </a:extLst>
          </p:cNvPr>
          <p:cNvSpPr/>
          <p:nvPr/>
        </p:nvSpPr>
        <p:spPr>
          <a:xfrm>
            <a:off x="10355951" y="6107521"/>
            <a:ext cx="1591634" cy="38818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mtp_</a:t>
            </a:r>
            <a:r>
              <a:rPr lang="en-US" altLang="zh-TW" sz="1100" dirty="0">
                <a:solidFill>
                  <a:schemeClr val="bg1"/>
                </a:solidFill>
              </a:rPr>
              <a:t>Config_</a:t>
            </a:r>
            <a:r>
              <a:rPr lang="en-US" sz="1100" dirty="0">
                <a:solidFill>
                  <a:schemeClr val="bg1"/>
                </a:solidFill>
              </a:rPr>
              <a:t>batch.xml</a:t>
            </a:r>
          </a:p>
        </p:txBody>
      </p:sp>
      <p:pic>
        <p:nvPicPr>
          <p:cNvPr id="10" name="Picture 9">
            <a:extLst>
              <a:ext uri="{FF2B5EF4-FFF2-40B4-BE49-F238E27FC236}">
                <a16:creationId xmlns:a16="http://schemas.microsoft.com/office/drawing/2014/main" id="{2B176E5F-D66B-09A9-CCB9-D638D400E69B}"/>
              </a:ext>
            </a:extLst>
          </p:cNvPr>
          <p:cNvPicPr>
            <a:picLocks noChangeAspect="1"/>
          </p:cNvPicPr>
          <p:nvPr/>
        </p:nvPicPr>
        <p:blipFill>
          <a:blip r:embed="rId5"/>
          <a:stretch>
            <a:fillRect/>
          </a:stretch>
        </p:blipFill>
        <p:spPr>
          <a:xfrm>
            <a:off x="5791668" y="5371894"/>
            <a:ext cx="5597372" cy="680837"/>
          </a:xfrm>
          <a:prstGeom prst="rect">
            <a:avLst/>
          </a:prstGeom>
        </p:spPr>
      </p:pic>
    </p:spTree>
    <p:extLst>
      <p:ext uri="{BB962C8B-B14F-4D97-AF65-F5344CB8AC3E}">
        <p14:creationId xmlns:p14="http://schemas.microsoft.com/office/powerpoint/2010/main" val="1264824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EF824-0AE1-48FB-C09B-B07793F28CE6}"/>
            </a:ext>
          </a:extLst>
        </p:cNvPr>
        <p:cNvGrpSpPr/>
        <p:nvPr/>
      </p:nvGrpSpPr>
      <p:grpSpPr>
        <a:xfrm>
          <a:off x="0" y="0"/>
          <a:ext cx="0" cy="0"/>
          <a:chOff x="0" y="0"/>
          <a:chExt cx="0" cy="0"/>
        </a:xfrm>
      </p:grpSpPr>
      <p:pic>
        <p:nvPicPr>
          <p:cNvPr id="28" name="Picture 27">
            <a:extLst>
              <a:ext uri="{FF2B5EF4-FFF2-40B4-BE49-F238E27FC236}">
                <a16:creationId xmlns:a16="http://schemas.microsoft.com/office/drawing/2014/main" id="{8D850033-24E7-5A38-27C3-D301F59C4450}"/>
              </a:ext>
            </a:extLst>
          </p:cNvPr>
          <p:cNvPicPr>
            <a:picLocks noChangeAspect="1"/>
          </p:cNvPicPr>
          <p:nvPr/>
        </p:nvPicPr>
        <p:blipFill>
          <a:blip r:embed="rId2"/>
          <a:stretch>
            <a:fillRect/>
          </a:stretch>
        </p:blipFill>
        <p:spPr>
          <a:xfrm>
            <a:off x="6485371" y="4759509"/>
            <a:ext cx="4313673" cy="1317243"/>
          </a:xfrm>
          <a:prstGeom prst="rect">
            <a:avLst/>
          </a:prstGeom>
        </p:spPr>
      </p:pic>
      <p:sp>
        <p:nvSpPr>
          <p:cNvPr id="2" name="Title 1">
            <a:extLst>
              <a:ext uri="{FF2B5EF4-FFF2-40B4-BE49-F238E27FC236}">
                <a16:creationId xmlns:a16="http://schemas.microsoft.com/office/drawing/2014/main" id="{2104BAB4-CC84-0321-417C-EA588C2916B6}"/>
              </a:ext>
            </a:extLst>
          </p:cNvPr>
          <p:cNvSpPr>
            <a:spLocks noGrp="1"/>
          </p:cNvSpPr>
          <p:nvPr>
            <p:ph type="title"/>
          </p:nvPr>
        </p:nvSpPr>
        <p:spPr>
          <a:xfrm>
            <a:off x="401636" y="121904"/>
            <a:ext cx="10126844" cy="671532"/>
          </a:xfrm>
        </p:spPr>
        <p:txBody>
          <a:bodyPr/>
          <a:lstStyle/>
          <a:p>
            <a:r>
              <a:rPr lang="en-US" sz="2400" b="1" dirty="0">
                <a:solidFill>
                  <a:schemeClr val="accent6">
                    <a:lumMod val="50000"/>
                  </a:schemeClr>
                </a:solidFill>
              </a:rPr>
              <a:t>Example of sequence to update 1kb DATA to MTP – 1-6 (case: Configuration DATA only)</a:t>
            </a:r>
            <a:endParaRPr lang="en-US" sz="2400" dirty="0"/>
          </a:p>
        </p:txBody>
      </p:sp>
      <p:sp>
        <p:nvSpPr>
          <p:cNvPr id="5" name="Rectangle 4">
            <a:extLst>
              <a:ext uri="{FF2B5EF4-FFF2-40B4-BE49-F238E27FC236}">
                <a16:creationId xmlns:a16="http://schemas.microsoft.com/office/drawing/2014/main" id="{4869140E-985D-BE97-4D8A-DBE1899E4DF1}"/>
              </a:ext>
            </a:extLst>
          </p:cNvPr>
          <p:cNvSpPr/>
          <p:nvPr/>
        </p:nvSpPr>
        <p:spPr>
          <a:xfrm rot="16200000">
            <a:off x="2630781" y="3727679"/>
            <a:ext cx="5820953" cy="2806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After executing python</a:t>
            </a:r>
          </a:p>
        </p:txBody>
      </p:sp>
      <p:pic>
        <p:nvPicPr>
          <p:cNvPr id="8" name="Picture 7">
            <a:extLst>
              <a:ext uri="{FF2B5EF4-FFF2-40B4-BE49-F238E27FC236}">
                <a16:creationId xmlns:a16="http://schemas.microsoft.com/office/drawing/2014/main" id="{09E91A0F-B4D2-F593-2725-6C09500153DD}"/>
              </a:ext>
            </a:extLst>
          </p:cNvPr>
          <p:cNvPicPr>
            <a:picLocks noChangeAspect="1"/>
          </p:cNvPicPr>
          <p:nvPr/>
        </p:nvPicPr>
        <p:blipFill>
          <a:blip r:embed="rId3"/>
          <a:stretch>
            <a:fillRect/>
          </a:stretch>
        </p:blipFill>
        <p:spPr>
          <a:xfrm>
            <a:off x="603366" y="1285334"/>
            <a:ext cx="4497818" cy="5193103"/>
          </a:xfrm>
          <a:prstGeom prst="rect">
            <a:avLst/>
          </a:prstGeom>
        </p:spPr>
      </p:pic>
      <p:sp>
        <p:nvSpPr>
          <p:cNvPr id="13" name="TextBox 12">
            <a:extLst>
              <a:ext uri="{FF2B5EF4-FFF2-40B4-BE49-F238E27FC236}">
                <a16:creationId xmlns:a16="http://schemas.microsoft.com/office/drawing/2014/main" id="{557ADE2A-FE02-AEE3-C3F7-DCBD6F5B105A}"/>
              </a:ext>
            </a:extLst>
          </p:cNvPr>
          <p:cNvSpPr txBox="1"/>
          <p:nvPr/>
        </p:nvSpPr>
        <p:spPr>
          <a:xfrm>
            <a:off x="10895549" y="4629164"/>
            <a:ext cx="1282592" cy="830997"/>
          </a:xfrm>
          <a:prstGeom prst="rect">
            <a:avLst/>
          </a:prstGeom>
          <a:noFill/>
        </p:spPr>
        <p:txBody>
          <a:bodyPr wrap="square" rtlCol="0">
            <a:spAutoFit/>
          </a:bodyPr>
          <a:lstStyle/>
          <a:p>
            <a:r>
              <a:rPr lang="en-US" altLang="zh-TW" sz="1600" dirty="0">
                <a:solidFill>
                  <a:srgbClr val="FF0000"/>
                </a:solidFill>
              </a:rPr>
              <a:t>MTP</a:t>
            </a:r>
            <a:r>
              <a:rPr lang="zh-TW" altLang="en-US" sz="1600" dirty="0">
                <a:solidFill>
                  <a:srgbClr val="FF0000"/>
                </a:solidFill>
              </a:rPr>
              <a:t> </a:t>
            </a:r>
            <a:r>
              <a:rPr lang="en-US" altLang="zh-TW" sz="1600" dirty="0">
                <a:solidFill>
                  <a:srgbClr val="FF0000"/>
                </a:solidFill>
              </a:rPr>
              <a:t>configuration data</a:t>
            </a:r>
            <a:endParaRPr lang="en-US" sz="1600" dirty="0">
              <a:solidFill>
                <a:srgbClr val="FF0000"/>
              </a:solidFill>
            </a:endParaRPr>
          </a:p>
        </p:txBody>
      </p:sp>
      <p:sp>
        <p:nvSpPr>
          <p:cNvPr id="16" name="L-Shape 15">
            <a:extLst>
              <a:ext uri="{FF2B5EF4-FFF2-40B4-BE49-F238E27FC236}">
                <a16:creationId xmlns:a16="http://schemas.microsoft.com/office/drawing/2014/main" id="{E68A6D7A-7F06-25FC-9388-3CF331804010}"/>
              </a:ext>
            </a:extLst>
          </p:cNvPr>
          <p:cNvSpPr/>
          <p:nvPr/>
        </p:nvSpPr>
        <p:spPr>
          <a:xfrm rot="5400000">
            <a:off x="7966493" y="3147701"/>
            <a:ext cx="1412733" cy="4445373"/>
          </a:xfrm>
          <a:prstGeom prst="corner">
            <a:avLst>
              <a:gd name="adj1" fmla="val 348057"/>
              <a:gd name="adj2" fmla="val 83558"/>
            </a:avLst>
          </a:prstGeom>
          <a:noFill/>
          <a:ln w="38100">
            <a:solidFill>
              <a:srgbClr val="FF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Rectangle 13">
            <a:extLst>
              <a:ext uri="{FF2B5EF4-FFF2-40B4-BE49-F238E27FC236}">
                <a16:creationId xmlns:a16="http://schemas.microsoft.com/office/drawing/2014/main" id="{FE1557D3-18B5-B526-2659-8A7204705B34}"/>
              </a:ext>
            </a:extLst>
          </p:cNvPr>
          <p:cNvSpPr/>
          <p:nvPr/>
        </p:nvSpPr>
        <p:spPr>
          <a:xfrm>
            <a:off x="123769" y="957531"/>
            <a:ext cx="1325469" cy="38818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MTP_DATA_1K.bin</a:t>
            </a:r>
          </a:p>
        </p:txBody>
      </p:sp>
      <p:sp>
        <p:nvSpPr>
          <p:cNvPr id="15" name="Rectangle 14">
            <a:extLst>
              <a:ext uri="{FF2B5EF4-FFF2-40B4-BE49-F238E27FC236}">
                <a16:creationId xmlns:a16="http://schemas.microsoft.com/office/drawing/2014/main" id="{A0791E87-9BDD-1AC1-D497-AD61FD95B360}"/>
              </a:ext>
            </a:extLst>
          </p:cNvPr>
          <p:cNvSpPr/>
          <p:nvPr/>
        </p:nvSpPr>
        <p:spPr>
          <a:xfrm>
            <a:off x="5975581" y="4132795"/>
            <a:ext cx="2311069" cy="38818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bg1"/>
                </a:solidFill>
              </a:rPr>
              <a:t>mtpconfig.bin</a:t>
            </a:r>
            <a:endParaRPr lang="en-US" sz="1100" dirty="0">
              <a:solidFill>
                <a:schemeClr val="bg1"/>
              </a:solidFill>
            </a:endParaRPr>
          </a:p>
        </p:txBody>
      </p:sp>
      <p:cxnSp>
        <p:nvCxnSpPr>
          <p:cNvPr id="9" name="Straight Connector 8">
            <a:extLst>
              <a:ext uri="{FF2B5EF4-FFF2-40B4-BE49-F238E27FC236}">
                <a16:creationId xmlns:a16="http://schemas.microsoft.com/office/drawing/2014/main" id="{BF9CC7E0-83E4-94F5-5EC1-AD7FFD69F880}"/>
              </a:ext>
            </a:extLst>
          </p:cNvPr>
          <p:cNvCxnSpPr>
            <a:cxnSpLocks/>
          </p:cNvCxnSpPr>
          <p:nvPr/>
        </p:nvCxnSpPr>
        <p:spPr>
          <a:xfrm>
            <a:off x="2311879" y="4974363"/>
            <a:ext cx="0" cy="1928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D4D5FA-752B-686F-73C9-3FA7CDFD70D7}"/>
              </a:ext>
            </a:extLst>
          </p:cNvPr>
          <p:cNvCxnSpPr>
            <a:cxnSpLocks/>
          </p:cNvCxnSpPr>
          <p:nvPr/>
        </p:nvCxnSpPr>
        <p:spPr>
          <a:xfrm>
            <a:off x="5101184" y="4968535"/>
            <a:ext cx="0" cy="13201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AC91B0D-71CC-1428-3F32-BF06F5568F13}"/>
              </a:ext>
            </a:extLst>
          </p:cNvPr>
          <p:cNvCxnSpPr>
            <a:cxnSpLocks/>
          </p:cNvCxnSpPr>
          <p:nvPr/>
        </p:nvCxnSpPr>
        <p:spPr>
          <a:xfrm flipH="1">
            <a:off x="2311879" y="4992696"/>
            <a:ext cx="279505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B6AD80C-BDD4-4C7F-EAE4-ECBFB976EC4C}"/>
              </a:ext>
            </a:extLst>
          </p:cNvPr>
          <p:cNvCxnSpPr>
            <a:cxnSpLocks/>
          </p:cNvCxnSpPr>
          <p:nvPr/>
        </p:nvCxnSpPr>
        <p:spPr>
          <a:xfrm>
            <a:off x="1346392" y="6478437"/>
            <a:ext cx="9654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A689911-36C5-DDBA-7534-E9CE5A1A6524}"/>
              </a:ext>
            </a:extLst>
          </p:cNvPr>
          <p:cNvCxnSpPr>
            <a:cxnSpLocks/>
          </p:cNvCxnSpPr>
          <p:nvPr/>
        </p:nvCxnSpPr>
        <p:spPr>
          <a:xfrm flipH="1">
            <a:off x="1346392" y="5167223"/>
            <a:ext cx="9654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982306-5ED9-E5E7-144B-FD1CEF32B698}"/>
              </a:ext>
            </a:extLst>
          </p:cNvPr>
          <p:cNvCxnSpPr>
            <a:cxnSpLocks/>
          </p:cNvCxnSpPr>
          <p:nvPr/>
        </p:nvCxnSpPr>
        <p:spPr>
          <a:xfrm>
            <a:off x="1346392" y="5167223"/>
            <a:ext cx="0" cy="13112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4CD9B2F-1411-025A-D907-B66F1149CE4C}"/>
              </a:ext>
            </a:extLst>
          </p:cNvPr>
          <p:cNvCxnSpPr>
            <a:cxnSpLocks/>
          </p:cNvCxnSpPr>
          <p:nvPr/>
        </p:nvCxnSpPr>
        <p:spPr>
          <a:xfrm>
            <a:off x="2300377" y="6288657"/>
            <a:ext cx="0" cy="1928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2531B1F-72FE-1F8D-CA8B-82325400C701}"/>
              </a:ext>
            </a:extLst>
          </p:cNvPr>
          <p:cNvCxnSpPr>
            <a:cxnSpLocks/>
          </p:cNvCxnSpPr>
          <p:nvPr/>
        </p:nvCxnSpPr>
        <p:spPr>
          <a:xfrm flipH="1">
            <a:off x="2300377" y="6288657"/>
            <a:ext cx="279505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5021717-7FD6-43AC-FC28-9C528618E58C}"/>
              </a:ext>
            </a:extLst>
          </p:cNvPr>
          <p:cNvPicPr>
            <a:picLocks noChangeAspect="1"/>
          </p:cNvPicPr>
          <p:nvPr/>
        </p:nvPicPr>
        <p:blipFill>
          <a:blip r:embed="rId4"/>
          <a:stretch>
            <a:fillRect/>
          </a:stretch>
        </p:blipFill>
        <p:spPr>
          <a:xfrm>
            <a:off x="6477398" y="1493966"/>
            <a:ext cx="4348872" cy="1608239"/>
          </a:xfrm>
          <a:prstGeom prst="rect">
            <a:avLst/>
          </a:prstGeom>
        </p:spPr>
      </p:pic>
      <p:sp>
        <p:nvSpPr>
          <p:cNvPr id="4" name="TextBox 3">
            <a:extLst>
              <a:ext uri="{FF2B5EF4-FFF2-40B4-BE49-F238E27FC236}">
                <a16:creationId xmlns:a16="http://schemas.microsoft.com/office/drawing/2014/main" id="{0A04F4FF-2D5C-8D7F-CB7D-99EBC98403EE}"/>
              </a:ext>
            </a:extLst>
          </p:cNvPr>
          <p:cNvSpPr txBox="1"/>
          <p:nvPr/>
        </p:nvSpPr>
        <p:spPr>
          <a:xfrm>
            <a:off x="10236448" y="1132284"/>
            <a:ext cx="1471878" cy="338554"/>
          </a:xfrm>
          <a:prstGeom prst="rect">
            <a:avLst/>
          </a:prstGeom>
          <a:noFill/>
        </p:spPr>
        <p:txBody>
          <a:bodyPr wrap="none" rtlCol="0">
            <a:spAutoFit/>
          </a:bodyPr>
          <a:lstStyle/>
          <a:p>
            <a:r>
              <a:rPr lang="en-US" altLang="zh-TW" sz="1600" dirty="0">
                <a:solidFill>
                  <a:srgbClr val="92D050"/>
                </a:solidFill>
              </a:rPr>
              <a:t>DDC2BI</a:t>
            </a:r>
            <a:r>
              <a:rPr lang="zh-TW" altLang="en-US" sz="1600" dirty="0">
                <a:solidFill>
                  <a:srgbClr val="92D050"/>
                </a:solidFill>
              </a:rPr>
              <a:t> </a:t>
            </a:r>
            <a:r>
              <a:rPr lang="en-US" altLang="zh-TW" sz="1600" dirty="0">
                <a:solidFill>
                  <a:srgbClr val="92D050"/>
                </a:solidFill>
              </a:rPr>
              <a:t>Header</a:t>
            </a:r>
            <a:endParaRPr lang="en-US" sz="1600" dirty="0">
              <a:solidFill>
                <a:srgbClr val="92D050"/>
              </a:solidFill>
            </a:endParaRPr>
          </a:p>
        </p:txBody>
      </p:sp>
      <p:sp>
        <p:nvSpPr>
          <p:cNvPr id="7" name="TextBox 6">
            <a:extLst>
              <a:ext uri="{FF2B5EF4-FFF2-40B4-BE49-F238E27FC236}">
                <a16:creationId xmlns:a16="http://schemas.microsoft.com/office/drawing/2014/main" id="{63101B58-7F5F-52CB-D1A9-9006F1E719F0}"/>
              </a:ext>
            </a:extLst>
          </p:cNvPr>
          <p:cNvSpPr txBox="1"/>
          <p:nvPr/>
        </p:nvSpPr>
        <p:spPr>
          <a:xfrm>
            <a:off x="10909408" y="1645873"/>
            <a:ext cx="1282592" cy="830997"/>
          </a:xfrm>
          <a:prstGeom prst="rect">
            <a:avLst/>
          </a:prstGeom>
          <a:noFill/>
        </p:spPr>
        <p:txBody>
          <a:bodyPr wrap="square" rtlCol="0">
            <a:spAutoFit/>
          </a:bodyPr>
          <a:lstStyle/>
          <a:p>
            <a:r>
              <a:rPr lang="en-US" altLang="zh-TW" sz="1600" dirty="0">
                <a:solidFill>
                  <a:srgbClr val="FF0000"/>
                </a:solidFill>
              </a:rPr>
              <a:t>MTP</a:t>
            </a:r>
            <a:r>
              <a:rPr lang="zh-TW" altLang="en-US" sz="1600" dirty="0">
                <a:solidFill>
                  <a:srgbClr val="FF0000"/>
                </a:solidFill>
              </a:rPr>
              <a:t> </a:t>
            </a:r>
            <a:r>
              <a:rPr lang="en-US" altLang="zh-TW" sz="1600" dirty="0">
                <a:solidFill>
                  <a:srgbClr val="FF0000"/>
                </a:solidFill>
              </a:rPr>
              <a:t>configuration data</a:t>
            </a:r>
            <a:endParaRPr lang="en-US" sz="1600" dirty="0">
              <a:solidFill>
                <a:srgbClr val="FF0000"/>
              </a:solidFill>
            </a:endParaRPr>
          </a:p>
        </p:txBody>
      </p:sp>
      <p:sp>
        <p:nvSpPr>
          <p:cNvPr id="19" name="Rectangle 18">
            <a:extLst>
              <a:ext uri="{FF2B5EF4-FFF2-40B4-BE49-F238E27FC236}">
                <a16:creationId xmlns:a16="http://schemas.microsoft.com/office/drawing/2014/main" id="{F63FE4AB-EADF-C019-9A94-6C2CF3CCD86B}"/>
              </a:ext>
            </a:extLst>
          </p:cNvPr>
          <p:cNvSpPr/>
          <p:nvPr/>
        </p:nvSpPr>
        <p:spPr>
          <a:xfrm>
            <a:off x="6464033" y="1423272"/>
            <a:ext cx="4445374" cy="258793"/>
          </a:xfrm>
          <a:prstGeom prst="rect">
            <a:avLst/>
          </a:prstGeom>
          <a:noFill/>
          <a:ln w="38100">
            <a:solidFill>
              <a:srgbClr val="92D05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L-Shape 22">
            <a:extLst>
              <a:ext uri="{FF2B5EF4-FFF2-40B4-BE49-F238E27FC236}">
                <a16:creationId xmlns:a16="http://schemas.microsoft.com/office/drawing/2014/main" id="{FCC5AA42-3FCB-8B1F-6B67-15D51BA9EA42}"/>
              </a:ext>
            </a:extLst>
          </p:cNvPr>
          <p:cNvSpPr/>
          <p:nvPr/>
        </p:nvSpPr>
        <p:spPr>
          <a:xfrm rot="5400000">
            <a:off x="8043383" y="101378"/>
            <a:ext cx="1286671" cy="4445374"/>
          </a:xfrm>
          <a:prstGeom prst="corner">
            <a:avLst>
              <a:gd name="adj1" fmla="val 348057"/>
              <a:gd name="adj2" fmla="val 83558"/>
            </a:avLst>
          </a:prstGeom>
          <a:noFill/>
          <a:ln w="38100">
            <a:solidFill>
              <a:srgbClr val="FF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4" name="Rectangle 23">
            <a:extLst>
              <a:ext uri="{FF2B5EF4-FFF2-40B4-BE49-F238E27FC236}">
                <a16:creationId xmlns:a16="http://schemas.microsoft.com/office/drawing/2014/main" id="{5818B1A6-FDF8-23E0-7EAE-E9F07B0158FC}"/>
              </a:ext>
            </a:extLst>
          </p:cNvPr>
          <p:cNvSpPr/>
          <p:nvPr/>
        </p:nvSpPr>
        <p:spPr>
          <a:xfrm>
            <a:off x="6477398" y="3002257"/>
            <a:ext cx="1705819" cy="134804"/>
          </a:xfrm>
          <a:prstGeom prst="rect">
            <a:avLst/>
          </a:prstGeom>
          <a:noFill/>
          <a:ln w="38100">
            <a:solidFill>
              <a:srgbClr val="92D05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5" name="TextBox 24">
            <a:extLst>
              <a:ext uri="{FF2B5EF4-FFF2-40B4-BE49-F238E27FC236}">
                <a16:creationId xmlns:a16="http://schemas.microsoft.com/office/drawing/2014/main" id="{A3DF6BD9-9EEB-FDDB-CAD7-BFC2B7656E8E}"/>
              </a:ext>
            </a:extLst>
          </p:cNvPr>
          <p:cNvSpPr txBox="1"/>
          <p:nvPr/>
        </p:nvSpPr>
        <p:spPr>
          <a:xfrm>
            <a:off x="7907908" y="3114555"/>
            <a:ext cx="1678986" cy="338554"/>
          </a:xfrm>
          <a:prstGeom prst="rect">
            <a:avLst/>
          </a:prstGeom>
          <a:noFill/>
        </p:spPr>
        <p:txBody>
          <a:bodyPr wrap="none" rtlCol="0">
            <a:spAutoFit/>
          </a:bodyPr>
          <a:lstStyle/>
          <a:p>
            <a:r>
              <a:rPr lang="en-US" altLang="zh-TW" sz="1600" dirty="0">
                <a:solidFill>
                  <a:srgbClr val="92D050"/>
                </a:solidFill>
              </a:rPr>
              <a:t>CRC16 for DDC2Bi</a:t>
            </a:r>
            <a:endParaRPr lang="en-US" sz="1600" dirty="0">
              <a:solidFill>
                <a:srgbClr val="92D050"/>
              </a:solidFill>
            </a:endParaRPr>
          </a:p>
        </p:txBody>
      </p:sp>
      <p:sp>
        <p:nvSpPr>
          <p:cNvPr id="26" name="Rectangle 25">
            <a:extLst>
              <a:ext uri="{FF2B5EF4-FFF2-40B4-BE49-F238E27FC236}">
                <a16:creationId xmlns:a16="http://schemas.microsoft.com/office/drawing/2014/main" id="{1D53BFBE-5F43-A667-7ACB-28694FDC7394}"/>
              </a:ext>
            </a:extLst>
          </p:cNvPr>
          <p:cNvSpPr/>
          <p:nvPr/>
        </p:nvSpPr>
        <p:spPr>
          <a:xfrm>
            <a:off x="5962214" y="1084424"/>
            <a:ext cx="2311069" cy="38818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MTP_DATA_1K_</a:t>
            </a:r>
            <a:r>
              <a:rPr lang="en-US" altLang="zh-TW" sz="1100" dirty="0">
                <a:solidFill>
                  <a:schemeClr val="bg1"/>
                </a:solidFill>
              </a:rPr>
              <a:t>Config</a:t>
            </a:r>
            <a:r>
              <a:rPr lang="en-US" sz="1100" dirty="0">
                <a:solidFill>
                  <a:schemeClr val="bg1"/>
                </a:solidFill>
              </a:rPr>
              <a:t>Converted.bin</a:t>
            </a:r>
          </a:p>
        </p:txBody>
      </p:sp>
    </p:spTree>
    <p:extLst>
      <p:ext uri="{BB962C8B-B14F-4D97-AF65-F5344CB8AC3E}">
        <p14:creationId xmlns:p14="http://schemas.microsoft.com/office/powerpoint/2010/main" val="2415505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FED8EE6-2F4A-01E4-ADB5-A13306DDD97C}"/>
              </a:ext>
            </a:extLst>
          </p:cNvPr>
          <p:cNvSpPr>
            <a:spLocks noGrp="1"/>
          </p:cNvSpPr>
          <p:nvPr>
            <p:ph type="title"/>
          </p:nvPr>
        </p:nvSpPr>
        <p:spPr>
          <a:xfrm>
            <a:off x="477836" y="215704"/>
            <a:ext cx="10126844" cy="490520"/>
          </a:xfrm>
        </p:spPr>
        <p:txBody>
          <a:bodyPr/>
          <a:lstStyle/>
          <a:p>
            <a:r>
              <a:rPr lang="en-US" sz="2400" b="1" dirty="0">
                <a:solidFill>
                  <a:schemeClr val="accent6">
                    <a:lumMod val="50000"/>
                  </a:schemeClr>
                </a:solidFill>
              </a:rPr>
              <a:t>Example of sequence to update 1kb DATA to MTP – 2</a:t>
            </a:r>
            <a:endParaRPr lang="en-US" dirty="0">
              <a:solidFill>
                <a:schemeClr val="accent6">
                  <a:lumMod val="50000"/>
                </a:schemeClr>
              </a:solidFill>
            </a:endParaRPr>
          </a:p>
        </p:txBody>
      </p:sp>
      <p:sp>
        <p:nvSpPr>
          <p:cNvPr id="5" name="Content Placeholder 2">
            <a:extLst>
              <a:ext uri="{FF2B5EF4-FFF2-40B4-BE49-F238E27FC236}">
                <a16:creationId xmlns:a16="http://schemas.microsoft.com/office/drawing/2014/main" id="{4CC7E467-23BA-3439-3335-A875CDA960B7}"/>
              </a:ext>
            </a:extLst>
          </p:cNvPr>
          <p:cNvSpPr txBox="1">
            <a:spLocks/>
          </p:cNvSpPr>
          <p:nvPr/>
        </p:nvSpPr>
        <p:spPr>
          <a:xfrm>
            <a:off x="615030" y="1010086"/>
            <a:ext cx="10614079" cy="1052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Calibri" panose="020F0502020204030204" pitchFamily="34" charset="0"/>
              <a:buChar char="‒"/>
              <a:defRPr sz="20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2"/>
            </a:pPr>
            <a:r>
              <a:rPr lang="en-US" sz="2000" dirty="0">
                <a:solidFill>
                  <a:schemeClr val="accent6">
                    <a:lumMod val="50000"/>
                  </a:schemeClr>
                </a:solidFill>
              </a:rPr>
              <a:t>If use Aardvark to update, load the </a:t>
            </a:r>
            <a:r>
              <a:rPr lang="en-US" sz="2000" i="1" dirty="0">
                <a:solidFill>
                  <a:srgbClr val="0070C0"/>
                </a:solidFill>
              </a:rPr>
              <a:t>mtp_batch.xml </a:t>
            </a:r>
            <a:r>
              <a:rPr lang="en-US" sz="2000" dirty="0">
                <a:solidFill>
                  <a:schemeClr val="accent6">
                    <a:lumMod val="50000"/>
                  </a:schemeClr>
                </a:solidFill>
              </a:rPr>
              <a:t>file from Total Phase Control Center </a:t>
            </a:r>
            <a:r>
              <a:rPr lang="en-US" sz="2000" dirty="0">
                <a:solidFill>
                  <a:schemeClr val="accent6">
                    <a:lumMod val="50000"/>
                  </a:schemeClr>
                </a:solidFill>
                <a:sym typeface="Wingdings" panose="05000000000000000000" pitchFamily="2" charset="2"/>
              </a:rPr>
              <a:t> Adapter  Batch Mode.  Then hit “</a:t>
            </a:r>
            <a:r>
              <a:rPr lang="en-US" sz="2000" b="1" dirty="0">
                <a:solidFill>
                  <a:schemeClr val="accent6">
                    <a:lumMod val="50000"/>
                  </a:schemeClr>
                </a:solidFill>
                <a:sym typeface="Wingdings" panose="05000000000000000000" pitchFamily="2" charset="2"/>
              </a:rPr>
              <a:t>Execute</a:t>
            </a:r>
            <a:r>
              <a:rPr lang="en-US" sz="2000" dirty="0">
                <a:solidFill>
                  <a:schemeClr val="accent6">
                    <a:lumMod val="50000"/>
                  </a:schemeClr>
                </a:solidFill>
                <a:sym typeface="Wingdings" panose="05000000000000000000" pitchFamily="2" charset="2"/>
              </a:rPr>
              <a:t>” button after loaded.</a:t>
            </a:r>
          </a:p>
          <a:p>
            <a:pPr marL="0" indent="0">
              <a:buNone/>
            </a:pPr>
            <a:r>
              <a:rPr lang="en-US" sz="2000" u="sng" dirty="0">
                <a:solidFill>
                  <a:schemeClr val="accent6">
                    <a:lumMod val="50000"/>
                  </a:schemeClr>
                </a:solidFill>
                <a:sym typeface="Wingdings" panose="05000000000000000000" pitchFamily="2" charset="2"/>
              </a:rPr>
              <a:t>NOTE</a:t>
            </a:r>
            <a:r>
              <a:rPr lang="en-US" sz="2000" dirty="0">
                <a:solidFill>
                  <a:schemeClr val="accent6">
                    <a:lumMod val="50000"/>
                  </a:schemeClr>
                </a:solidFill>
                <a:sym typeface="Wingdings" panose="05000000000000000000" pitchFamily="2" charset="2"/>
              </a:rPr>
              <a:t>: This step only writes the binary into Sirius’s SRAM memory for MTP.  Yet updating to MTP.</a:t>
            </a:r>
            <a:endParaRPr lang="en-US" sz="2000" dirty="0">
              <a:solidFill>
                <a:schemeClr val="accent6">
                  <a:lumMod val="50000"/>
                </a:schemeClr>
              </a:solidFill>
            </a:endParaRPr>
          </a:p>
        </p:txBody>
      </p:sp>
      <p:grpSp>
        <p:nvGrpSpPr>
          <p:cNvPr id="2" name="Group 1">
            <a:extLst>
              <a:ext uri="{FF2B5EF4-FFF2-40B4-BE49-F238E27FC236}">
                <a16:creationId xmlns:a16="http://schemas.microsoft.com/office/drawing/2014/main" id="{BD84BD76-F6BE-458D-910F-40DB79E06357}"/>
              </a:ext>
            </a:extLst>
          </p:cNvPr>
          <p:cNvGrpSpPr/>
          <p:nvPr/>
        </p:nvGrpSpPr>
        <p:grpSpPr>
          <a:xfrm>
            <a:off x="684302" y="2172958"/>
            <a:ext cx="9224873" cy="4206674"/>
            <a:chOff x="684302" y="2172958"/>
            <a:chExt cx="9224873" cy="4206674"/>
          </a:xfrm>
        </p:grpSpPr>
        <p:pic>
          <p:nvPicPr>
            <p:cNvPr id="11" name="Picture 10">
              <a:extLst>
                <a:ext uri="{FF2B5EF4-FFF2-40B4-BE49-F238E27FC236}">
                  <a16:creationId xmlns:a16="http://schemas.microsoft.com/office/drawing/2014/main" id="{C76D652B-7BCA-599E-A1FA-C96AC708B15D}"/>
                </a:ext>
              </a:extLst>
            </p:cNvPr>
            <p:cNvPicPr>
              <a:picLocks noChangeAspect="1"/>
            </p:cNvPicPr>
            <p:nvPr/>
          </p:nvPicPr>
          <p:blipFill>
            <a:blip r:embed="rId2"/>
            <a:stretch>
              <a:fillRect/>
            </a:stretch>
          </p:blipFill>
          <p:spPr>
            <a:xfrm>
              <a:off x="684302" y="2172958"/>
              <a:ext cx="9224873" cy="4206674"/>
            </a:xfrm>
            <a:prstGeom prst="rect">
              <a:avLst/>
            </a:prstGeom>
          </p:spPr>
        </p:pic>
        <p:sp>
          <p:nvSpPr>
            <p:cNvPr id="14" name="Rectangle 13">
              <a:extLst>
                <a:ext uri="{FF2B5EF4-FFF2-40B4-BE49-F238E27FC236}">
                  <a16:creationId xmlns:a16="http://schemas.microsoft.com/office/drawing/2014/main" id="{DC9B6F19-B8A3-012D-9759-34C1522CF71A}"/>
                </a:ext>
              </a:extLst>
            </p:cNvPr>
            <p:cNvSpPr/>
            <p:nvPr/>
          </p:nvSpPr>
          <p:spPr>
            <a:xfrm>
              <a:off x="1489363" y="6109855"/>
              <a:ext cx="637309" cy="16625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64262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FED8EE6-2F4A-01E4-ADB5-A13306DDD97C}"/>
              </a:ext>
            </a:extLst>
          </p:cNvPr>
          <p:cNvSpPr>
            <a:spLocks noGrp="1"/>
          </p:cNvSpPr>
          <p:nvPr>
            <p:ph type="title"/>
          </p:nvPr>
        </p:nvSpPr>
        <p:spPr>
          <a:xfrm>
            <a:off x="477836" y="215704"/>
            <a:ext cx="10126844" cy="490520"/>
          </a:xfrm>
        </p:spPr>
        <p:txBody>
          <a:bodyPr/>
          <a:lstStyle/>
          <a:p>
            <a:r>
              <a:rPr lang="en-US" sz="2400" b="1" dirty="0">
                <a:solidFill>
                  <a:schemeClr val="accent6">
                    <a:lumMod val="50000"/>
                  </a:schemeClr>
                </a:solidFill>
              </a:rPr>
              <a:t>Example of sequence to update 1kb DATA to MTP – 3</a:t>
            </a:r>
            <a:endParaRPr lang="en-US" dirty="0">
              <a:solidFill>
                <a:schemeClr val="accent6">
                  <a:lumMod val="50000"/>
                </a:schemeClr>
              </a:solidFill>
            </a:endParaRPr>
          </a:p>
        </p:txBody>
      </p:sp>
      <p:sp>
        <p:nvSpPr>
          <p:cNvPr id="5" name="Content Placeholder 2">
            <a:extLst>
              <a:ext uri="{FF2B5EF4-FFF2-40B4-BE49-F238E27FC236}">
                <a16:creationId xmlns:a16="http://schemas.microsoft.com/office/drawing/2014/main" id="{4CC7E467-23BA-3439-3335-A875CDA960B7}"/>
              </a:ext>
            </a:extLst>
          </p:cNvPr>
          <p:cNvSpPr txBox="1">
            <a:spLocks/>
          </p:cNvSpPr>
          <p:nvPr/>
        </p:nvSpPr>
        <p:spPr>
          <a:xfrm>
            <a:off x="615030" y="1010087"/>
            <a:ext cx="10614079" cy="8518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Calibri" panose="020F0502020204030204" pitchFamily="34" charset="0"/>
              <a:buChar char="‒"/>
              <a:defRPr sz="20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3"/>
            </a:pPr>
            <a:r>
              <a:rPr lang="en-US" sz="2000" dirty="0">
                <a:solidFill>
                  <a:schemeClr val="accent6">
                    <a:lumMod val="50000"/>
                  </a:schemeClr>
                </a:solidFill>
              </a:rPr>
              <a:t>After writing to Sirius internal memory is done, load the </a:t>
            </a:r>
            <a:r>
              <a:rPr lang="en-US" sz="2000" dirty="0">
                <a:solidFill>
                  <a:schemeClr val="accent2">
                    <a:lumMod val="75000"/>
                    <a:lumOff val="25000"/>
                  </a:schemeClr>
                </a:solidFill>
              </a:rPr>
              <a:t>MTPDATA_update_execute.xml </a:t>
            </a:r>
            <a:r>
              <a:rPr lang="en-US" sz="2000" dirty="0">
                <a:solidFill>
                  <a:schemeClr val="accent6">
                    <a:lumMod val="50000"/>
                  </a:schemeClr>
                </a:solidFill>
              </a:rPr>
              <a:t>file from Total Phase Control Center </a:t>
            </a:r>
            <a:r>
              <a:rPr lang="en-US" sz="2000" dirty="0">
                <a:solidFill>
                  <a:schemeClr val="accent6">
                    <a:lumMod val="50000"/>
                  </a:schemeClr>
                </a:solidFill>
                <a:sym typeface="Wingdings" panose="05000000000000000000" pitchFamily="2" charset="2"/>
              </a:rPr>
              <a:t> Adapter  Batch Mode. </a:t>
            </a:r>
            <a:r>
              <a:rPr kumimoji="0" lang="en-US" sz="2000" b="0" i="0" u="none" strike="noStrike" kern="1200" cap="none" spc="0" normalizeH="0" baseline="0" noProof="0" dirty="0">
                <a:ln>
                  <a:noFill/>
                </a:ln>
                <a:solidFill>
                  <a:srgbClr val="3F3E3E">
                    <a:lumMod val="50000"/>
                  </a:srgbClr>
                </a:solidFill>
                <a:effectLst/>
                <a:uLnTx/>
                <a:uFillTx/>
                <a:latin typeface="Calibri" panose="020F0502020204030204"/>
                <a:ea typeface="+mn-ea"/>
                <a:cs typeface="+mn-cs"/>
                <a:sym typeface="Wingdings" panose="05000000000000000000" pitchFamily="2" charset="2"/>
              </a:rPr>
              <a:t>Then hit “</a:t>
            </a:r>
            <a:r>
              <a:rPr kumimoji="0" lang="en-US" sz="2000" b="1" i="0" u="none" strike="noStrike" kern="1200" cap="none" spc="0" normalizeH="0" baseline="0" noProof="0" dirty="0">
                <a:ln>
                  <a:noFill/>
                </a:ln>
                <a:solidFill>
                  <a:srgbClr val="3F3E3E">
                    <a:lumMod val="50000"/>
                  </a:srgbClr>
                </a:solidFill>
                <a:effectLst/>
                <a:uLnTx/>
                <a:uFillTx/>
                <a:latin typeface="Calibri" panose="020F0502020204030204"/>
                <a:ea typeface="+mn-ea"/>
                <a:cs typeface="+mn-cs"/>
                <a:sym typeface="Wingdings" panose="05000000000000000000" pitchFamily="2" charset="2"/>
              </a:rPr>
              <a:t>Execute</a:t>
            </a:r>
            <a:r>
              <a:rPr kumimoji="0" lang="en-US" sz="2000" b="0" i="0" u="none" strike="noStrike" kern="1200" cap="none" spc="0" normalizeH="0" baseline="0" noProof="0" dirty="0">
                <a:ln>
                  <a:noFill/>
                </a:ln>
                <a:solidFill>
                  <a:srgbClr val="3F3E3E">
                    <a:lumMod val="50000"/>
                  </a:srgbClr>
                </a:solidFill>
                <a:effectLst/>
                <a:uLnTx/>
                <a:uFillTx/>
                <a:latin typeface="Calibri" panose="020F0502020204030204"/>
                <a:ea typeface="+mn-ea"/>
                <a:cs typeface="+mn-cs"/>
                <a:sym typeface="Wingdings" panose="05000000000000000000" pitchFamily="2" charset="2"/>
              </a:rPr>
              <a:t>” button </a:t>
            </a:r>
            <a:r>
              <a:rPr lang="en-US" sz="2000" dirty="0">
                <a:solidFill>
                  <a:schemeClr val="accent6">
                    <a:lumMod val="50000"/>
                  </a:schemeClr>
                </a:solidFill>
                <a:sym typeface="Wingdings" panose="05000000000000000000" pitchFamily="2" charset="2"/>
              </a:rPr>
              <a:t>to start updating to MTP (from SRAM).</a:t>
            </a:r>
            <a:endParaRPr lang="en-US" sz="2000" dirty="0">
              <a:solidFill>
                <a:schemeClr val="accent6">
                  <a:lumMod val="50000"/>
                </a:schemeClr>
              </a:solidFill>
            </a:endParaRPr>
          </a:p>
        </p:txBody>
      </p:sp>
      <p:grpSp>
        <p:nvGrpSpPr>
          <p:cNvPr id="2" name="Group 1">
            <a:extLst>
              <a:ext uri="{FF2B5EF4-FFF2-40B4-BE49-F238E27FC236}">
                <a16:creationId xmlns:a16="http://schemas.microsoft.com/office/drawing/2014/main" id="{93809C0F-AE2F-F88D-C502-854C65862137}"/>
              </a:ext>
            </a:extLst>
          </p:cNvPr>
          <p:cNvGrpSpPr/>
          <p:nvPr/>
        </p:nvGrpSpPr>
        <p:grpSpPr>
          <a:xfrm>
            <a:off x="1152027" y="1996167"/>
            <a:ext cx="5699051" cy="4467225"/>
            <a:chOff x="1099019" y="1967253"/>
            <a:chExt cx="5699051" cy="4467225"/>
          </a:xfrm>
        </p:grpSpPr>
        <p:pic>
          <p:nvPicPr>
            <p:cNvPr id="3" name="Picture 2">
              <a:extLst>
                <a:ext uri="{FF2B5EF4-FFF2-40B4-BE49-F238E27FC236}">
                  <a16:creationId xmlns:a16="http://schemas.microsoft.com/office/drawing/2014/main" id="{06B14B91-4D25-BBE9-9F4B-C748A3A3632F}"/>
                </a:ext>
              </a:extLst>
            </p:cNvPr>
            <p:cNvPicPr>
              <a:picLocks noChangeAspect="1"/>
            </p:cNvPicPr>
            <p:nvPr/>
          </p:nvPicPr>
          <p:blipFill>
            <a:blip r:embed="rId2"/>
            <a:stretch>
              <a:fillRect/>
            </a:stretch>
          </p:blipFill>
          <p:spPr>
            <a:xfrm>
              <a:off x="1099019" y="1967253"/>
              <a:ext cx="5699051" cy="4467225"/>
            </a:xfrm>
            <a:prstGeom prst="rect">
              <a:avLst/>
            </a:prstGeom>
          </p:spPr>
        </p:pic>
        <p:sp>
          <p:nvSpPr>
            <p:cNvPr id="4" name="Rectangle 3">
              <a:extLst>
                <a:ext uri="{FF2B5EF4-FFF2-40B4-BE49-F238E27FC236}">
                  <a16:creationId xmlns:a16="http://schemas.microsoft.com/office/drawing/2014/main" id="{3BC05138-1A23-4402-D623-38BDF01515EC}"/>
                </a:ext>
              </a:extLst>
            </p:cNvPr>
            <p:cNvSpPr/>
            <p:nvPr/>
          </p:nvSpPr>
          <p:spPr>
            <a:xfrm>
              <a:off x="2140529" y="6082144"/>
              <a:ext cx="803564" cy="20089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4458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28E31F-B339-F1C6-3704-79CF1D7213D0}"/>
              </a:ext>
            </a:extLst>
          </p:cNvPr>
          <p:cNvSpPr>
            <a:spLocks noGrp="1"/>
          </p:cNvSpPr>
          <p:nvPr>
            <p:ph type="title"/>
          </p:nvPr>
        </p:nvSpPr>
        <p:spPr/>
        <p:txBody>
          <a:bodyPr/>
          <a:lstStyle/>
          <a:p>
            <a:r>
              <a:rPr lang="en-US" sz="4800" dirty="0">
                <a:solidFill>
                  <a:srgbClr val="0070C0"/>
                </a:solidFill>
              </a:rPr>
              <a:t>EEPROM Updating via I2C</a:t>
            </a:r>
            <a:endParaRPr lang="en-US" dirty="0"/>
          </a:p>
        </p:txBody>
      </p:sp>
    </p:spTree>
    <p:extLst>
      <p:ext uri="{BB962C8B-B14F-4D97-AF65-F5344CB8AC3E}">
        <p14:creationId xmlns:p14="http://schemas.microsoft.com/office/powerpoint/2010/main" val="25585836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E23F4-53D7-06EA-57D3-9BFA0272EF79}"/>
              </a:ext>
            </a:extLst>
          </p:cNvPr>
          <p:cNvSpPr>
            <a:spLocks noGrp="1"/>
          </p:cNvSpPr>
          <p:nvPr>
            <p:ph type="title"/>
          </p:nvPr>
        </p:nvSpPr>
        <p:spPr/>
        <p:txBody>
          <a:bodyPr/>
          <a:lstStyle/>
          <a:p>
            <a:r>
              <a:rPr lang="en-US" dirty="0"/>
              <a:t>EEPROM hardware feature</a:t>
            </a:r>
          </a:p>
        </p:txBody>
      </p:sp>
      <p:sp>
        <p:nvSpPr>
          <p:cNvPr id="5" name="Content Placeholder 4">
            <a:extLst>
              <a:ext uri="{FF2B5EF4-FFF2-40B4-BE49-F238E27FC236}">
                <a16:creationId xmlns:a16="http://schemas.microsoft.com/office/drawing/2014/main" id="{65EBA4D7-85BB-A776-0DA0-B15AF2D83455}"/>
              </a:ext>
            </a:extLst>
          </p:cNvPr>
          <p:cNvSpPr>
            <a:spLocks noGrp="1"/>
          </p:cNvSpPr>
          <p:nvPr>
            <p:ph idx="1"/>
          </p:nvPr>
        </p:nvSpPr>
        <p:spPr>
          <a:xfrm>
            <a:off x="401636" y="969177"/>
            <a:ext cx="11388728" cy="859623"/>
          </a:xfrm>
        </p:spPr>
        <p:txBody>
          <a:bodyPr/>
          <a:lstStyle/>
          <a:p>
            <a:r>
              <a:rPr lang="en-US" dirty="0">
                <a:solidFill>
                  <a:schemeClr val="accent6"/>
                </a:solidFill>
              </a:rPr>
              <a:t>The EEPROM has three hardware detection PINs, A0, A1, and A2 in the picture below. They can decide the i2c slave address of EEPROM</a:t>
            </a:r>
            <a:endParaRPr lang="en-US" b="1" dirty="0">
              <a:solidFill>
                <a:schemeClr val="accent6"/>
              </a:solidFill>
            </a:endParaRPr>
          </a:p>
          <a:p>
            <a:pPr lvl="1"/>
            <a:endParaRPr lang="en-US" b="1" dirty="0"/>
          </a:p>
          <a:p>
            <a:endParaRPr lang="en-US" b="1" dirty="0"/>
          </a:p>
          <a:p>
            <a:endParaRPr lang="en-US" b="1" dirty="0"/>
          </a:p>
          <a:p>
            <a:endParaRPr lang="en-US" b="1" dirty="0"/>
          </a:p>
        </p:txBody>
      </p:sp>
      <p:pic>
        <p:nvPicPr>
          <p:cNvPr id="8" name="Picture 7">
            <a:extLst>
              <a:ext uri="{FF2B5EF4-FFF2-40B4-BE49-F238E27FC236}">
                <a16:creationId xmlns:a16="http://schemas.microsoft.com/office/drawing/2014/main" id="{87320A2F-4F38-E662-0466-6F799E3F41EF}"/>
              </a:ext>
            </a:extLst>
          </p:cNvPr>
          <p:cNvPicPr>
            <a:picLocks noChangeAspect="1"/>
          </p:cNvPicPr>
          <p:nvPr/>
        </p:nvPicPr>
        <p:blipFill>
          <a:blip r:embed="rId2"/>
          <a:stretch>
            <a:fillRect/>
          </a:stretch>
        </p:blipFill>
        <p:spPr>
          <a:xfrm>
            <a:off x="1874839" y="2038975"/>
            <a:ext cx="2104788" cy="2142040"/>
          </a:xfrm>
          <a:prstGeom prst="rect">
            <a:avLst/>
          </a:prstGeom>
        </p:spPr>
      </p:pic>
      <p:graphicFrame>
        <p:nvGraphicFramePr>
          <p:cNvPr id="11" name="Table 10">
            <a:extLst>
              <a:ext uri="{FF2B5EF4-FFF2-40B4-BE49-F238E27FC236}">
                <a16:creationId xmlns:a16="http://schemas.microsoft.com/office/drawing/2014/main" id="{21C542AA-6594-1F1F-F220-E09EB6FE8728}"/>
              </a:ext>
            </a:extLst>
          </p:cNvPr>
          <p:cNvGraphicFramePr>
            <a:graphicFrameLocks noGrp="1"/>
          </p:cNvGraphicFramePr>
          <p:nvPr>
            <p:extLst>
              <p:ext uri="{D42A27DB-BD31-4B8C-83A1-F6EECF244321}">
                <p14:modId xmlns:p14="http://schemas.microsoft.com/office/powerpoint/2010/main" val="425798238"/>
              </p:ext>
            </p:extLst>
          </p:nvPr>
        </p:nvGraphicFramePr>
        <p:xfrm>
          <a:off x="4850872" y="1930166"/>
          <a:ext cx="4942666" cy="2966720"/>
        </p:xfrm>
        <a:graphic>
          <a:graphicData uri="http://schemas.openxmlformats.org/drawingml/2006/table">
            <a:tbl>
              <a:tblPr firstRow="1" bandRow="1">
                <a:tableStyleId>{5C22544A-7EE6-4342-B048-85BDC9FD1C3A}</a:tableStyleId>
              </a:tblPr>
              <a:tblGrid>
                <a:gridCol w="2471333">
                  <a:extLst>
                    <a:ext uri="{9D8B030D-6E8A-4147-A177-3AD203B41FA5}">
                      <a16:colId xmlns:a16="http://schemas.microsoft.com/office/drawing/2014/main" val="1583275802"/>
                    </a:ext>
                  </a:extLst>
                </a:gridCol>
                <a:gridCol w="2471333">
                  <a:extLst>
                    <a:ext uri="{9D8B030D-6E8A-4147-A177-3AD203B41FA5}">
                      <a16:colId xmlns:a16="http://schemas.microsoft.com/office/drawing/2014/main" val="167103110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PINs{A2,A1,A0}</a:t>
                      </a:r>
                    </a:p>
                  </a:txBody>
                  <a:tcPr/>
                </a:tc>
                <a:tc>
                  <a:txBody>
                    <a:bodyPr/>
                    <a:lstStyle/>
                    <a:p>
                      <a:r>
                        <a:rPr lang="en-US" dirty="0"/>
                        <a:t>i2c slave address(7-bit)</a:t>
                      </a:r>
                    </a:p>
                  </a:txBody>
                  <a:tcPr/>
                </a:tc>
                <a:extLst>
                  <a:ext uri="{0D108BD9-81ED-4DB2-BD59-A6C34878D82A}">
                    <a16:rowId xmlns:a16="http://schemas.microsoft.com/office/drawing/2014/main" val="90139397"/>
                  </a:ext>
                </a:extLst>
              </a:tr>
              <a:tr h="370840">
                <a:tc>
                  <a:txBody>
                    <a:bodyPr/>
                    <a:lstStyle/>
                    <a:p>
                      <a:r>
                        <a:rPr lang="en-US" dirty="0"/>
                        <a:t>{0,0,1}</a:t>
                      </a:r>
                    </a:p>
                  </a:txBody>
                  <a:tcPr/>
                </a:tc>
                <a:tc>
                  <a:txBody>
                    <a:bodyPr/>
                    <a:lstStyle/>
                    <a:p>
                      <a:r>
                        <a:rPr lang="en-US" dirty="0"/>
                        <a:t>0x51</a:t>
                      </a:r>
                    </a:p>
                  </a:txBody>
                  <a:tcPr/>
                </a:tc>
                <a:extLst>
                  <a:ext uri="{0D108BD9-81ED-4DB2-BD59-A6C34878D82A}">
                    <a16:rowId xmlns:a16="http://schemas.microsoft.com/office/drawing/2014/main" val="11412366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0x52</a:t>
                      </a:r>
                    </a:p>
                  </a:txBody>
                  <a:tcPr/>
                </a:tc>
                <a:extLst>
                  <a:ext uri="{0D108BD9-81ED-4DB2-BD59-A6C34878D82A}">
                    <a16:rowId xmlns:a16="http://schemas.microsoft.com/office/drawing/2014/main" val="13400399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{0,1,1}</a:t>
                      </a:r>
                    </a:p>
                  </a:txBody>
                  <a:tcPr/>
                </a:tc>
                <a:tc>
                  <a:txBody>
                    <a:bodyPr/>
                    <a:lstStyle/>
                    <a:p>
                      <a:r>
                        <a:rPr lang="en-US" dirty="0"/>
                        <a:t>0x53</a:t>
                      </a:r>
                    </a:p>
                  </a:txBody>
                  <a:tcPr/>
                </a:tc>
                <a:extLst>
                  <a:ext uri="{0D108BD9-81ED-4DB2-BD59-A6C34878D82A}">
                    <a16:rowId xmlns:a16="http://schemas.microsoft.com/office/drawing/2014/main" val="3919577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a:t>
                      </a:r>
                    </a:p>
                  </a:txBody>
                  <a:tcPr/>
                </a:tc>
                <a:tc>
                  <a:txBody>
                    <a:bodyPr/>
                    <a:lstStyle/>
                    <a:p>
                      <a:r>
                        <a:rPr lang="en-US" dirty="0"/>
                        <a:t>0x54</a:t>
                      </a:r>
                    </a:p>
                  </a:txBody>
                  <a:tcPr/>
                </a:tc>
                <a:extLst>
                  <a:ext uri="{0D108BD9-81ED-4DB2-BD59-A6C34878D82A}">
                    <a16:rowId xmlns:a16="http://schemas.microsoft.com/office/drawing/2014/main" val="216849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{1,0,1}</a:t>
                      </a:r>
                    </a:p>
                  </a:txBody>
                  <a:tcPr/>
                </a:tc>
                <a:tc>
                  <a:txBody>
                    <a:bodyPr/>
                    <a:lstStyle/>
                    <a:p>
                      <a:r>
                        <a:rPr lang="en-US" dirty="0"/>
                        <a:t>0x55</a:t>
                      </a:r>
                    </a:p>
                  </a:txBody>
                  <a:tcPr/>
                </a:tc>
                <a:extLst>
                  <a:ext uri="{0D108BD9-81ED-4DB2-BD59-A6C34878D82A}">
                    <a16:rowId xmlns:a16="http://schemas.microsoft.com/office/drawing/2014/main" val="29020152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{1,1,0}</a:t>
                      </a:r>
                    </a:p>
                  </a:txBody>
                  <a:tcPr/>
                </a:tc>
                <a:tc>
                  <a:txBody>
                    <a:bodyPr/>
                    <a:lstStyle/>
                    <a:p>
                      <a:r>
                        <a:rPr lang="en-US" dirty="0"/>
                        <a:t>0x56</a:t>
                      </a:r>
                    </a:p>
                  </a:txBody>
                  <a:tcPr/>
                </a:tc>
                <a:extLst>
                  <a:ext uri="{0D108BD9-81ED-4DB2-BD59-A6C34878D82A}">
                    <a16:rowId xmlns:a16="http://schemas.microsoft.com/office/drawing/2014/main" val="35349128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{1,1,1}</a:t>
                      </a:r>
                    </a:p>
                  </a:txBody>
                  <a:tcPr/>
                </a:tc>
                <a:tc>
                  <a:txBody>
                    <a:bodyPr/>
                    <a:lstStyle/>
                    <a:p>
                      <a:r>
                        <a:rPr lang="en-US" dirty="0"/>
                        <a:t>0x57</a:t>
                      </a:r>
                    </a:p>
                  </a:txBody>
                  <a:tcPr/>
                </a:tc>
                <a:extLst>
                  <a:ext uri="{0D108BD9-81ED-4DB2-BD59-A6C34878D82A}">
                    <a16:rowId xmlns:a16="http://schemas.microsoft.com/office/drawing/2014/main" val="2885189217"/>
                  </a:ext>
                </a:extLst>
              </a:tr>
            </a:tbl>
          </a:graphicData>
        </a:graphic>
      </p:graphicFrame>
      <p:sp>
        <p:nvSpPr>
          <p:cNvPr id="12" name="Rectangle 11">
            <a:extLst>
              <a:ext uri="{FF2B5EF4-FFF2-40B4-BE49-F238E27FC236}">
                <a16:creationId xmlns:a16="http://schemas.microsoft.com/office/drawing/2014/main" id="{4E4E20D1-12F4-4FFB-82DE-370B3797437C}"/>
              </a:ext>
            </a:extLst>
          </p:cNvPr>
          <p:cNvSpPr/>
          <p:nvPr/>
        </p:nvSpPr>
        <p:spPr>
          <a:xfrm>
            <a:off x="2774729" y="2826215"/>
            <a:ext cx="409905" cy="692648"/>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Content Placeholder 4">
            <a:extLst>
              <a:ext uri="{FF2B5EF4-FFF2-40B4-BE49-F238E27FC236}">
                <a16:creationId xmlns:a16="http://schemas.microsoft.com/office/drawing/2014/main" id="{5EAA4AFC-F64A-1523-EB38-F9FA7D3A8A75}"/>
              </a:ext>
            </a:extLst>
          </p:cNvPr>
          <p:cNvSpPr txBox="1">
            <a:spLocks/>
          </p:cNvSpPr>
          <p:nvPr/>
        </p:nvSpPr>
        <p:spPr>
          <a:xfrm>
            <a:off x="401636" y="4961021"/>
            <a:ext cx="11388728" cy="859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Calibri" panose="020F0502020204030204" pitchFamily="34" charset="0"/>
              <a:buChar char="‒"/>
              <a:defRPr sz="20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6"/>
                </a:solidFill>
              </a:rPr>
              <a:t>The EEPROM has a data transfer limitation: a 1ms delay must be added after every </a:t>
            </a:r>
            <a:r>
              <a:rPr lang="en-US" b="1" dirty="0">
                <a:solidFill>
                  <a:srgbClr val="FF0000"/>
                </a:solidFill>
              </a:rPr>
              <a:t>8-byte</a:t>
            </a:r>
            <a:r>
              <a:rPr lang="en-US" dirty="0">
                <a:solidFill>
                  <a:schemeClr val="accent6"/>
                </a:solidFill>
              </a:rPr>
              <a:t>(as payload size) of I2C transfer</a:t>
            </a:r>
            <a:endParaRPr lang="en-US" b="1" dirty="0">
              <a:solidFill>
                <a:schemeClr val="accent6"/>
              </a:solidFill>
            </a:endParaRPr>
          </a:p>
          <a:p>
            <a:endParaRPr lang="en-US" b="1" dirty="0"/>
          </a:p>
          <a:p>
            <a:endParaRPr lang="en-US" b="1" dirty="0"/>
          </a:p>
        </p:txBody>
      </p:sp>
    </p:spTree>
    <p:extLst>
      <p:ext uri="{BB962C8B-B14F-4D97-AF65-F5344CB8AC3E}">
        <p14:creationId xmlns:p14="http://schemas.microsoft.com/office/powerpoint/2010/main" val="4111288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FFD06-868F-8B9D-A3B8-74FD44EA9C36}"/>
              </a:ext>
            </a:extLst>
          </p:cNvPr>
          <p:cNvSpPr>
            <a:spLocks noGrp="1"/>
          </p:cNvSpPr>
          <p:nvPr>
            <p:ph type="title"/>
          </p:nvPr>
        </p:nvSpPr>
        <p:spPr/>
        <p:txBody>
          <a:bodyPr/>
          <a:lstStyle/>
          <a:p>
            <a:r>
              <a:rPr lang="en-US" sz="2800" b="1" dirty="0">
                <a:solidFill>
                  <a:schemeClr val="accent6">
                    <a:lumMod val="50000"/>
                  </a:schemeClr>
                </a:solidFill>
              </a:rPr>
              <a:t>I2c sequence loads 128B configuration DATA into EEPROM</a:t>
            </a:r>
            <a:endParaRPr lang="en-US" sz="2800" dirty="0"/>
          </a:p>
        </p:txBody>
      </p:sp>
      <p:sp>
        <p:nvSpPr>
          <p:cNvPr id="3" name="Content Placeholder 2">
            <a:extLst>
              <a:ext uri="{FF2B5EF4-FFF2-40B4-BE49-F238E27FC236}">
                <a16:creationId xmlns:a16="http://schemas.microsoft.com/office/drawing/2014/main" id="{80057CBF-F447-B08C-8DF9-104AE058019A}"/>
              </a:ext>
            </a:extLst>
          </p:cNvPr>
          <p:cNvSpPr>
            <a:spLocks noGrp="1"/>
          </p:cNvSpPr>
          <p:nvPr>
            <p:ph idx="1"/>
          </p:nvPr>
        </p:nvSpPr>
        <p:spPr>
          <a:xfrm>
            <a:off x="401636" y="969179"/>
            <a:ext cx="11388728" cy="578914"/>
          </a:xfrm>
        </p:spPr>
        <p:txBody>
          <a:bodyPr/>
          <a:lstStyle/>
          <a:p>
            <a:r>
              <a:rPr lang="en-US" dirty="0"/>
              <a:t>I2C protocol write:</a:t>
            </a:r>
          </a:p>
        </p:txBody>
      </p:sp>
      <p:sp>
        <p:nvSpPr>
          <p:cNvPr id="7" name="Rectangle 6">
            <a:extLst>
              <a:ext uri="{FF2B5EF4-FFF2-40B4-BE49-F238E27FC236}">
                <a16:creationId xmlns:a16="http://schemas.microsoft.com/office/drawing/2014/main" id="{377D3105-50F0-B23E-2BA9-440025E50AC7}"/>
              </a:ext>
            </a:extLst>
          </p:cNvPr>
          <p:cNvSpPr/>
          <p:nvPr/>
        </p:nvSpPr>
        <p:spPr>
          <a:xfrm>
            <a:off x="2262774" y="1823502"/>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a:t>
            </a:r>
          </a:p>
        </p:txBody>
      </p:sp>
      <p:sp>
        <p:nvSpPr>
          <p:cNvPr id="8" name="Rectangle 7">
            <a:extLst>
              <a:ext uri="{FF2B5EF4-FFF2-40B4-BE49-F238E27FC236}">
                <a16:creationId xmlns:a16="http://schemas.microsoft.com/office/drawing/2014/main" id="{62AF182B-52B4-D4CE-4C3F-41DC114949B6}"/>
              </a:ext>
            </a:extLst>
          </p:cNvPr>
          <p:cNvSpPr/>
          <p:nvPr/>
        </p:nvSpPr>
        <p:spPr>
          <a:xfrm>
            <a:off x="3153424" y="1823502"/>
            <a:ext cx="1765472" cy="57891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Slave address(7bit)</a:t>
            </a:r>
          </a:p>
          <a:p>
            <a:pPr algn="ctr"/>
            <a:r>
              <a:rPr lang="en-US" altLang="zh-TW" sz="1600" dirty="0"/>
              <a:t>+0 for write bit</a:t>
            </a:r>
            <a:endParaRPr lang="en-US" sz="1600" dirty="0"/>
          </a:p>
        </p:txBody>
      </p:sp>
      <p:sp>
        <p:nvSpPr>
          <p:cNvPr id="9" name="Rectangle 8">
            <a:extLst>
              <a:ext uri="{FF2B5EF4-FFF2-40B4-BE49-F238E27FC236}">
                <a16:creationId xmlns:a16="http://schemas.microsoft.com/office/drawing/2014/main" id="{331BCB2F-5D49-F43C-E5F4-824351150F96}"/>
              </a:ext>
            </a:extLst>
          </p:cNvPr>
          <p:cNvSpPr/>
          <p:nvPr/>
        </p:nvSpPr>
        <p:spPr>
          <a:xfrm>
            <a:off x="4918897" y="1821535"/>
            <a:ext cx="890650" cy="578914"/>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Reg. address</a:t>
            </a:r>
          </a:p>
        </p:txBody>
      </p:sp>
      <p:sp>
        <p:nvSpPr>
          <p:cNvPr id="10" name="Rectangle 9">
            <a:extLst>
              <a:ext uri="{FF2B5EF4-FFF2-40B4-BE49-F238E27FC236}">
                <a16:creationId xmlns:a16="http://schemas.microsoft.com/office/drawing/2014/main" id="{8094EAA3-A8E8-84FF-7EAA-B6560741F3D0}"/>
              </a:ext>
            </a:extLst>
          </p:cNvPr>
          <p:cNvSpPr/>
          <p:nvPr/>
        </p:nvSpPr>
        <p:spPr>
          <a:xfrm>
            <a:off x="5809546" y="1821534"/>
            <a:ext cx="3276387" cy="57891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(Byte *)Data</a:t>
            </a:r>
          </a:p>
        </p:txBody>
      </p:sp>
      <p:sp>
        <p:nvSpPr>
          <p:cNvPr id="18" name="Rectangle 17">
            <a:extLst>
              <a:ext uri="{FF2B5EF4-FFF2-40B4-BE49-F238E27FC236}">
                <a16:creationId xmlns:a16="http://schemas.microsoft.com/office/drawing/2014/main" id="{138D285A-D642-D539-AEE4-917BB9AAAC8A}"/>
              </a:ext>
            </a:extLst>
          </p:cNvPr>
          <p:cNvSpPr/>
          <p:nvPr/>
        </p:nvSpPr>
        <p:spPr>
          <a:xfrm>
            <a:off x="9085933" y="1821534"/>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t>P</a:t>
            </a:r>
            <a:endParaRPr lang="en-US" sz="1600" dirty="0"/>
          </a:p>
        </p:txBody>
      </p:sp>
      <p:sp>
        <p:nvSpPr>
          <p:cNvPr id="24" name="Speech Bubble: Rectangle 23">
            <a:extLst>
              <a:ext uri="{FF2B5EF4-FFF2-40B4-BE49-F238E27FC236}">
                <a16:creationId xmlns:a16="http://schemas.microsoft.com/office/drawing/2014/main" id="{428D7529-A6B5-4A8B-C38B-6F91011DE459}"/>
              </a:ext>
            </a:extLst>
          </p:cNvPr>
          <p:cNvSpPr/>
          <p:nvPr/>
        </p:nvSpPr>
        <p:spPr>
          <a:xfrm>
            <a:off x="497302" y="1729991"/>
            <a:ext cx="1415107" cy="762000"/>
          </a:xfrm>
          <a:prstGeom prst="wedgeRectCallout">
            <a:avLst>
              <a:gd name="adj1" fmla="val -17244"/>
              <a:gd name="adj2" fmla="val 49160"/>
            </a:avLst>
          </a:prstGeom>
          <a:no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0070C0"/>
                </a:solidFill>
              </a:rPr>
              <a:t>I2C Write</a:t>
            </a:r>
          </a:p>
          <a:p>
            <a:pPr algn="ctr"/>
            <a:r>
              <a:rPr lang="en-US" sz="1400" dirty="0">
                <a:solidFill>
                  <a:schemeClr val="tx1">
                    <a:lumMod val="50000"/>
                  </a:schemeClr>
                </a:solidFill>
              </a:rPr>
              <a:t>Command</a:t>
            </a:r>
            <a:endParaRPr lang="en-US" sz="1400" b="1" dirty="0">
              <a:solidFill>
                <a:srgbClr val="0070C0"/>
              </a:solidFill>
            </a:endParaRPr>
          </a:p>
        </p:txBody>
      </p:sp>
      <p:sp>
        <p:nvSpPr>
          <p:cNvPr id="26" name="Content Placeholder 2">
            <a:extLst>
              <a:ext uri="{FF2B5EF4-FFF2-40B4-BE49-F238E27FC236}">
                <a16:creationId xmlns:a16="http://schemas.microsoft.com/office/drawing/2014/main" id="{6A444F5C-4A12-29B3-5AD9-69C6F3C89E8F}"/>
              </a:ext>
            </a:extLst>
          </p:cNvPr>
          <p:cNvSpPr txBox="1">
            <a:spLocks/>
          </p:cNvSpPr>
          <p:nvPr/>
        </p:nvSpPr>
        <p:spPr>
          <a:xfrm>
            <a:off x="401636" y="3492511"/>
            <a:ext cx="11388728" cy="5789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Calibri" panose="020F0502020204030204" pitchFamily="34" charset="0"/>
              <a:buChar char="‒"/>
              <a:defRPr sz="20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example:</a:t>
            </a:r>
          </a:p>
        </p:txBody>
      </p:sp>
      <p:sp>
        <p:nvSpPr>
          <p:cNvPr id="27" name="Rectangle 26">
            <a:extLst>
              <a:ext uri="{FF2B5EF4-FFF2-40B4-BE49-F238E27FC236}">
                <a16:creationId xmlns:a16="http://schemas.microsoft.com/office/drawing/2014/main" id="{509D44EF-4E4F-BC53-0B22-670C5B6D771C}"/>
              </a:ext>
            </a:extLst>
          </p:cNvPr>
          <p:cNvSpPr/>
          <p:nvPr/>
        </p:nvSpPr>
        <p:spPr>
          <a:xfrm>
            <a:off x="1292669" y="4389916"/>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a:t>
            </a:r>
          </a:p>
        </p:txBody>
      </p:sp>
      <p:sp>
        <p:nvSpPr>
          <p:cNvPr id="28" name="Rectangle 27">
            <a:extLst>
              <a:ext uri="{FF2B5EF4-FFF2-40B4-BE49-F238E27FC236}">
                <a16:creationId xmlns:a16="http://schemas.microsoft.com/office/drawing/2014/main" id="{2AA500BD-3B99-43BA-1481-D749A3B914BD}"/>
              </a:ext>
            </a:extLst>
          </p:cNvPr>
          <p:cNvSpPr/>
          <p:nvPr/>
        </p:nvSpPr>
        <p:spPr>
          <a:xfrm>
            <a:off x="2183319" y="4389916"/>
            <a:ext cx="1765472" cy="57891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0xA8</a:t>
            </a:r>
          </a:p>
        </p:txBody>
      </p:sp>
      <p:sp>
        <p:nvSpPr>
          <p:cNvPr id="29" name="Rectangle 28">
            <a:extLst>
              <a:ext uri="{FF2B5EF4-FFF2-40B4-BE49-F238E27FC236}">
                <a16:creationId xmlns:a16="http://schemas.microsoft.com/office/drawing/2014/main" id="{E53F4CEE-2935-C64B-EA40-E90CC3A22EA7}"/>
              </a:ext>
            </a:extLst>
          </p:cNvPr>
          <p:cNvSpPr/>
          <p:nvPr/>
        </p:nvSpPr>
        <p:spPr>
          <a:xfrm>
            <a:off x="3948792" y="4387949"/>
            <a:ext cx="890650" cy="578914"/>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0x00</a:t>
            </a:r>
          </a:p>
        </p:txBody>
      </p:sp>
      <p:sp>
        <p:nvSpPr>
          <p:cNvPr id="30" name="Rectangle 29">
            <a:extLst>
              <a:ext uri="{FF2B5EF4-FFF2-40B4-BE49-F238E27FC236}">
                <a16:creationId xmlns:a16="http://schemas.microsoft.com/office/drawing/2014/main" id="{04475124-858A-D666-046F-03F800DA7012}"/>
              </a:ext>
            </a:extLst>
          </p:cNvPr>
          <p:cNvSpPr/>
          <p:nvPr/>
        </p:nvSpPr>
        <p:spPr>
          <a:xfrm>
            <a:off x="4839441" y="4387948"/>
            <a:ext cx="3276387" cy="57891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0xAA 0x55 0x00 0x30 0x00 …</a:t>
            </a:r>
          </a:p>
        </p:txBody>
      </p:sp>
      <p:sp>
        <p:nvSpPr>
          <p:cNvPr id="31" name="Rectangle 30">
            <a:extLst>
              <a:ext uri="{FF2B5EF4-FFF2-40B4-BE49-F238E27FC236}">
                <a16:creationId xmlns:a16="http://schemas.microsoft.com/office/drawing/2014/main" id="{495530BE-E153-4919-D165-7EF68B064CAD}"/>
              </a:ext>
            </a:extLst>
          </p:cNvPr>
          <p:cNvSpPr/>
          <p:nvPr/>
        </p:nvSpPr>
        <p:spPr>
          <a:xfrm>
            <a:off x="8115828" y="4387948"/>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t>P</a:t>
            </a:r>
            <a:endParaRPr lang="en-US" sz="1600" dirty="0"/>
          </a:p>
        </p:txBody>
      </p:sp>
      <p:sp>
        <p:nvSpPr>
          <p:cNvPr id="33" name="TextBox 32">
            <a:extLst>
              <a:ext uri="{FF2B5EF4-FFF2-40B4-BE49-F238E27FC236}">
                <a16:creationId xmlns:a16="http://schemas.microsoft.com/office/drawing/2014/main" id="{943D59FB-7498-5BDB-0505-4BC8BFC2ED25}"/>
              </a:ext>
            </a:extLst>
          </p:cNvPr>
          <p:cNvSpPr txBox="1"/>
          <p:nvPr/>
        </p:nvSpPr>
        <p:spPr>
          <a:xfrm>
            <a:off x="1217467" y="3901276"/>
            <a:ext cx="863913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PINs{A2,A1,A0} = {1,0,0} </a:t>
            </a:r>
            <a:r>
              <a:rPr lang="en-US" dirty="0">
                <a:sym typeface="Wingdings" panose="05000000000000000000" pitchFamily="2" charset="2"/>
              </a:rPr>
              <a:t></a:t>
            </a:r>
            <a:r>
              <a:rPr lang="en-US" dirty="0"/>
              <a:t> slave address = 0x54 </a:t>
            </a:r>
            <a:r>
              <a:rPr lang="en-US" dirty="0">
                <a:sym typeface="Wingdings" panose="05000000000000000000" pitchFamily="2" charset="2"/>
              </a:rPr>
              <a:t></a:t>
            </a:r>
            <a:r>
              <a:rPr lang="en-US" dirty="0"/>
              <a:t> write command : 0xA8</a:t>
            </a:r>
          </a:p>
        </p:txBody>
      </p:sp>
      <p:sp>
        <p:nvSpPr>
          <p:cNvPr id="34" name="Rectangle 33">
            <a:extLst>
              <a:ext uri="{FF2B5EF4-FFF2-40B4-BE49-F238E27FC236}">
                <a16:creationId xmlns:a16="http://schemas.microsoft.com/office/drawing/2014/main" id="{C194616B-33E1-9D3C-4C2F-9E9C371A4D14}"/>
              </a:ext>
            </a:extLst>
          </p:cNvPr>
          <p:cNvSpPr/>
          <p:nvPr/>
        </p:nvSpPr>
        <p:spPr>
          <a:xfrm>
            <a:off x="2262774" y="2697001"/>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a:t>
            </a:r>
          </a:p>
        </p:txBody>
      </p:sp>
      <p:sp>
        <p:nvSpPr>
          <p:cNvPr id="35" name="Rectangle 34">
            <a:extLst>
              <a:ext uri="{FF2B5EF4-FFF2-40B4-BE49-F238E27FC236}">
                <a16:creationId xmlns:a16="http://schemas.microsoft.com/office/drawing/2014/main" id="{2FBCF02D-5419-86F4-8696-2F1E01B696FF}"/>
              </a:ext>
            </a:extLst>
          </p:cNvPr>
          <p:cNvSpPr/>
          <p:nvPr/>
        </p:nvSpPr>
        <p:spPr>
          <a:xfrm>
            <a:off x="3153424" y="2697001"/>
            <a:ext cx="1765472" cy="57891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Slave address(7bit)</a:t>
            </a:r>
          </a:p>
          <a:p>
            <a:pPr algn="ctr"/>
            <a:r>
              <a:rPr lang="en-US" altLang="zh-TW" sz="1600" dirty="0"/>
              <a:t>+0 for writing bit</a:t>
            </a:r>
            <a:endParaRPr lang="en-US" sz="1600" dirty="0"/>
          </a:p>
        </p:txBody>
      </p:sp>
      <p:sp>
        <p:nvSpPr>
          <p:cNvPr id="36" name="Rectangle 35">
            <a:extLst>
              <a:ext uri="{FF2B5EF4-FFF2-40B4-BE49-F238E27FC236}">
                <a16:creationId xmlns:a16="http://schemas.microsoft.com/office/drawing/2014/main" id="{D60635FF-1FE4-378A-06B0-DC416B383BA7}"/>
              </a:ext>
            </a:extLst>
          </p:cNvPr>
          <p:cNvSpPr/>
          <p:nvPr/>
        </p:nvSpPr>
        <p:spPr>
          <a:xfrm>
            <a:off x="4918897" y="2695034"/>
            <a:ext cx="890650" cy="578914"/>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Reg. address</a:t>
            </a:r>
          </a:p>
        </p:txBody>
      </p:sp>
      <p:sp>
        <p:nvSpPr>
          <p:cNvPr id="37" name="Rectangle 36">
            <a:extLst>
              <a:ext uri="{FF2B5EF4-FFF2-40B4-BE49-F238E27FC236}">
                <a16:creationId xmlns:a16="http://schemas.microsoft.com/office/drawing/2014/main" id="{4C394F91-8EB9-DB1F-3011-E85CF3022D35}"/>
              </a:ext>
            </a:extLst>
          </p:cNvPr>
          <p:cNvSpPr/>
          <p:nvPr/>
        </p:nvSpPr>
        <p:spPr>
          <a:xfrm>
            <a:off x="7982508" y="2695034"/>
            <a:ext cx="1103425" cy="578914"/>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(Byte *) Data</a:t>
            </a:r>
          </a:p>
        </p:txBody>
      </p:sp>
      <p:sp>
        <p:nvSpPr>
          <p:cNvPr id="38" name="Rectangle 37">
            <a:extLst>
              <a:ext uri="{FF2B5EF4-FFF2-40B4-BE49-F238E27FC236}">
                <a16:creationId xmlns:a16="http://schemas.microsoft.com/office/drawing/2014/main" id="{60C2F0DD-D26A-1B79-BD74-C9A5CE4F0AFA}"/>
              </a:ext>
            </a:extLst>
          </p:cNvPr>
          <p:cNvSpPr/>
          <p:nvPr/>
        </p:nvSpPr>
        <p:spPr>
          <a:xfrm>
            <a:off x="9085933" y="2695034"/>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t>P</a:t>
            </a:r>
            <a:endParaRPr lang="en-US" sz="1600" dirty="0"/>
          </a:p>
        </p:txBody>
      </p:sp>
      <p:sp>
        <p:nvSpPr>
          <p:cNvPr id="39" name="Speech Bubble: Rectangle 38">
            <a:extLst>
              <a:ext uri="{FF2B5EF4-FFF2-40B4-BE49-F238E27FC236}">
                <a16:creationId xmlns:a16="http://schemas.microsoft.com/office/drawing/2014/main" id="{6406F1F9-C46E-D31D-3240-55FB0A74B202}"/>
              </a:ext>
            </a:extLst>
          </p:cNvPr>
          <p:cNvSpPr/>
          <p:nvPr/>
        </p:nvSpPr>
        <p:spPr>
          <a:xfrm>
            <a:off x="497302" y="2603490"/>
            <a:ext cx="1415107" cy="762000"/>
          </a:xfrm>
          <a:prstGeom prst="wedgeRectCallout">
            <a:avLst>
              <a:gd name="adj1" fmla="val -17244"/>
              <a:gd name="adj2" fmla="val 49160"/>
            </a:avLst>
          </a:prstGeom>
          <a:no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0070C0"/>
                </a:solidFill>
              </a:rPr>
              <a:t>I2C Read</a:t>
            </a:r>
          </a:p>
          <a:p>
            <a:pPr algn="ctr"/>
            <a:r>
              <a:rPr lang="en-US" sz="1400" dirty="0">
                <a:solidFill>
                  <a:schemeClr val="tx1">
                    <a:lumMod val="50000"/>
                  </a:schemeClr>
                </a:solidFill>
              </a:rPr>
              <a:t>Command</a:t>
            </a:r>
            <a:endParaRPr lang="en-US" sz="1400" b="1" dirty="0">
              <a:solidFill>
                <a:srgbClr val="0070C0"/>
              </a:solidFill>
            </a:endParaRPr>
          </a:p>
        </p:txBody>
      </p:sp>
      <p:sp>
        <p:nvSpPr>
          <p:cNvPr id="40" name="Rectangle 39">
            <a:extLst>
              <a:ext uri="{FF2B5EF4-FFF2-40B4-BE49-F238E27FC236}">
                <a16:creationId xmlns:a16="http://schemas.microsoft.com/office/drawing/2014/main" id="{A114E62F-EB07-E602-26C6-DEF6586DC104}"/>
              </a:ext>
            </a:extLst>
          </p:cNvPr>
          <p:cNvSpPr/>
          <p:nvPr/>
        </p:nvSpPr>
        <p:spPr>
          <a:xfrm>
            <a:off x="6217036" y="2695034"/>
            <a:ext cx="1765472" cy="57891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Slave address(7bit)</a:t>
            </a:r>
          </a:p>
          <a:p>
            <a:pPr algn="ctr"/>
            <a:r>
              <a:rPr lang="en-US" altLang="zh-TW" sz="1600" dirty="0"/>
              <a:t>+1 for reading bit</a:t>
            </a:r>
            <a:endParaRPr lang="en-US" sz="1600" dirty="0"/>
          </a:p>
        </p:txBody>
      </p:sp>
      <p:sp>
        <p:nvSpPr>
          <p:cNvPr id="41" name="Rectangle 40">
            <a:extLst>
              <a:ext uri="{FF2B5EF4-FFF2-40B4-BE49-F238E27FC236}">
                <a16:creationId xmlns:a16="http://schemas.microsoft.com/office/drawing/2014/main" id="{90F9401F-DAC9-089B-F74B-49F895633618}"/>
              </a:ext>
            </a:extLst>
          </p:cNvPr>
          <p:cNvSpPr/>
          <p:nvPr/>
        </p:nvSpPr>
        <p:spPr>
          <a:xfrm>
            <a:off x="1313270" y="5492793"/>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a:t>
            </a:r>
          </a:p>
        </p:txBody>
      </p:sp>
      <p:sp>
        <p:nvSpPr>
          <p:cNvPr id="42" name="Rectangle 41">
            <a:extLst>
              <a:ext uri="{FF2B5EF4-FFF2-40B4-BE49-F238E27FC236}">
                <a16:creationId xmlns:a16="http://schemas.microsoft.com/office/drawing/2014/main" id="{BE75280A-C0B0-32AC-1BB6-2048F2EF4DD5}"/>
              </a:ext>
            </a:extLst>
          </p:cNvPr>
          <p:cNvSpPr/>
          <p:nvPr/>
        </p:nvSpPr>
        <p:spPr>
          <a:xfrm>
            <a:off x="2203920" y="5492793"/>
            <a:ext cx="1765472" cy="57891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0xA8</a:t>
            </a:r>
          </a:p>
        </p:txBody>
      </p:sp>
      <p:sp>
        <p:nvSpPr>
          <p:cNvPr id="43" name="Rectangle 42">
            <a:extLst>
              <a:ext uri="{FF2B5EF4-FFF2-40B4-BE49-F238E27FC236}">
                <a16:creationId xmlns:a16="http://schemas.microsoft.com/office/drawing/2014/main" id="{86A0DB25-2C71-F466-FFDC-8BC6E4132680}"/>
              </a:ext>
            </a:extLst>
          </p:cNvPr>
          <p:cNvSpPr/>
          <p:nvPr/>
        </p:nvSpPr>
        <p:spPr>
          <a:xfrm>
            <a:off x="3969393" y="5490826"/>
            <a:ext cx="890650" cy="578914"/>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0x00</a:t>
            </a:r>
          </a:p>
        </p:txBody>
      </p:sp>
      <p:sp>
        <p:nvSpPr>
          <p:cNvPr id="44" name="Rectangle 43">
            <a:extLst>
              <a:ext uri="{FF2B5EF4-FFF2-40B4-BE49-F238E27FC236}">
                <a16:creationId xmlns:a16="http://schemas.microsoft.com/office/drawing/2014/main" id="{7F00F022-E943-EE2D-15C2-015C4ED9F993}"/>
              </a:ext>
            </a:extLst>
          </p:cNvPr>
          <p:cNvSpPr/>
          <p:nvPr/>
        </p:nvSpPr>
        <p:spPr>
          <a:xfrm>
            <a:off x="6866576" y="5486258"/>
            <a:ext cx="3276387" cy="578914"/>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0xAA 0x55 0x00 0x30 0x00 …</a:t>
            </a:r>
          </a:p>
        </p:txBody>
      </p:sp>
      <p:sp>
        <p:nvSpPr>
          <p:cNvPr id="45" name="Rectangle 44">
            <a:extLst>
              <a:ext uri="{FF2B5EF4-FFF2-40B4-BE49-F238E27FC236}">
                <a16:creationId xmlns:a16="http://schemas.microsoft.com/office/drawing/2014/main" id="{8F31EEAF-1EB7-80C4-B973-F6EC26615A3C}"/>
              </a:ext>
            </a:extLst>
          </p:cNvPr>
          <p:cNvSpPr/>
          <p:nvPr/>
        </p:nvSpPr>
        <p:spPr>
          <a:xfrm>
            <a:off x="10142963" y="5486258"/>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t>P</a:t>
            </a:r>
            <a:endParaRPr lang="en-US" sz="1600" dirty="0"/>
          </a:p>
        </p:txBody>
      </p:sp>
      <p:sp>
        <p:nvSpPr>
          <p:cNvPr id="46" name="TextBox 45">
            <a:extLst>
              <a:ext uri="{FF2B5EF4-FFF2-40B4-BE49-F238E27FC236}">
                <a16:creationId xmlns:a16="http://schemas.microsoft.com/office/drawing/2014/main" id="{15256E0B-DC68-467A-7874-126B9EF9DA62}"/>
              </a:ext>
            </a:extLst>
          </p:cNvPr>
          <p:cNvSpPr txBox="1"/>
          <p:nvPr/>
        </p:nvSpPr>
        <p:spPr>
          <a:xfrm>
            <a:off x="1238068" y="5004153"/>
            <a:ext cx="863913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PINs{A2,A1,A0} = {1,0,0} </a:t>
            </a:r>
            <a:r>
              <a:rPr lang="en-US" dirty="0">
                <a:sym typeface="Wingdings" panose="05000000000000000000" pitchFamily="2" charset="2"/>
              </a:rPr>
              <a:t></a:t>
            </a:r>
            <a:r>
              <a:rPr lang="en-US" dirty="0"/>
              <a:t> slave address = 0x54 </a:t>
            </a:r>
            <a:r>
              <a:rPr lang="en-US" dirty="0">
                <a:sym typeface="Wingdings" panose="05000000000000000000" pitchFamily="2" charset="2"/>
              </a:rPr>
              <a:t></a:t>
            </a:r>
            <a:r>
              <a:rPr lang="en-US" dirty="0"/>
              <a:t> read command : 0xA9</a:t>
            </a:r>
          </a:p>
        </p:txBody>
      </p:sp>
      <p:sp>
        <p:nvSpPr>
          <p:cNvPr id="47" name="Rectangle 46">
            <a:extLst>
              <a:ext uri="{FF2B5EF4-FFF2-40B4-BE49-F238E27FC236}">
                <a16:creationId xmlns:a16="http://schemas.microsoft.com/office/drawing/2014/main" id="{7B3562F1-91F1-1321-6908-75A0D98CE0EF}"/>
              </a:ext>
            </a:extLst>
          </p:cNvPr>
          <p:cNvSpPr/>
          <p:nvPr/>
        </p:nvSpPr>
        <p:spPr>
          <a:xfrm>
            <a:off x="5480306" y="5484116"/>
            <a:ext cx="1386269" cy="58562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0xA9</a:t>
            </a:r>
          </a:p>
        </p:txBody>
      </p:sp>
    </p:spTree>
    <p:extLst>
      <p:ext uri="{BB962C8B-B14F-4D97-AF65-F5344CB8AC3E}">
        <p14:creationId xmlns:p14="http://schemas.microsoft.com/office/powerpoint/2010/main" val="1641775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687D-DCC5-A46C-7F00-085B65DD5E5C}"/>
              </a:ext>
            </a:extLst>
          </p:cNvPr>
          <p:cNvSpPr>
            <a:spLocks noGrp="1"/>
          </p:cNvSpPr>
          <p:nvPr>
            <p:ph type="title"/>
          </p:nvPr>
        </p:nvSpPr>
        <p:spPr/>
        <p:txBody>
          <a:bodyPr/>
          <a:lstStyle/>
          <a:p>
            <a:r>
              <a:rPr lang="en-US" sz="2000" b="1" dirty="0">
                <a:solidFill>
                  <a:schemeClr val="accent6">
                    <a:lumMod val="50000"/>
                  </a:schemeClr>
                </a:solidFill>
              </a:rPr>
              <a:t>Example of sequence to update EERPOM via external i2c master (AADVARK)</a:t>
            </a:r>
            <a:endParaRPr lang="en-US" sz="2000" dirty="0"/>
          </a:p>
        </p:txBody>
      </p:sp>
      <p:sp>
        <p:nvSpPr>
          <p:cNvPr id="3" name="Content Placeholder 2">
            <a:extLst>
              <a:ext uri="{FF2B5EF4-FFF2-40B4-BE49-F238E27FC236}">
                <a16:creationId xmlns:a16="http://schemas.microsoft.com/office/drawing/2014/main" id="{DBF2FE20-1794-9FD9-CBED-4953BD32648A}"/>
              </a:ext>
            </a:extLst>
          </p:cNvPr>
          <p:cNvSpPr>
            <a:spLocks noGrp="1"/>
          </p:cNvSpPr>
          <p:nvPr>
            <p:ph idx="1"/>
          </p:nvPr>
        </p:nvSpPr>
        <p:spPr>
          <a:xfrm>
            <a:off x="5284600" y="969179"/>
            <a:ext cx="6505763" cy="1338894"/>
          </a:xfrm>
        </p:spPr>
        <p:txBody>
          <a:bodyPr/>
          <a:lstStyle/>
          <a:p>
            <a:pPr marL="457200" indent="-457200">
              <a:buFont typeface="+mj-lt"/>
              <a:buAutoNum type="arabicPeriod"/>
            </a:pPr>
            <a:r>
              <a:rPr lang="fr-FR" sz="1800" dirty="0">
                <a:solidFill>
                  <a:schemeClr val="accent6"/>
                </a:solidFill>
              </a:rPr>
              <a:t>Continue Configuration DATA update on page-21. </a:t>
            </a:r>
            <a:r>
              <a:rPr lang="en-US" sz="1800" dirty="0">
                <a:solidFill>
                  <a:schemeClr val="accent6">
                    <a:lumMod val="50000"/>
                  </a:schemeClr>
                </a:solidFill>
              </a:rPr>
              <a:t>Run Python script from Windows Command Prompt to generate </a:t>
            </a:r>
            <a:r>
              <a:rPr lang="en-US" sz="1800" dirty="0" err="1">
                <a:solidFill>
                  <a:schemeClr val="accent6">
                    <a:lumMod val="50000"/>
                  </a:schemeClr>
                </a:solidFill>
              </a:rPr>
              <a:t>aadvark</a:t>
            </a:r>
            <a:r>
              <a:rPr lang="en-US" sz="1800" dirty="0">
                <a:solidFill>
                  <a:schemeClr val="accent6">
                    <a:lumMod val="50000"/>
                  </a:schemeClr>
                </a:solidFill>
              </a:rPr>
              <a:t> batch file:</a:t>
            </a:r>
          </a:p>
          <a:p>
            <a:pPr lvl="1"/>
            <a:r>
              <a:rPr lang="en-US" sz="1600" dirty="0">
                <a:solidFill>
                  <a:schemeClr val="accent4">
                    <a:lumMod val="75000"/>
                  </a:schemeClr>
                </a:solidFill>
              </a:rPr>
              <a:t>Python</a:t>
            </a:r>
            <a:r>
              <a:rPr lang="en-US" sz="1600" dirty="0">
                <a:solidFill>
                  <a:srgbClr val="0070C0"/>
                </a:solidFill>
              </a:rPr>
              <a:t> modify_binary_file.py </a:t>
            </a:r>
            <a:r>
              <a:rPr lang="en-US" sz="1600" dirty="0" err="1">
                <a:solidFill>
                  <a:srgbClr val="7030A0"/>
                </a:solidFill>
              </a:rPr>
              <a:t>eeprom</a:t>
            </a:r>
            <a:r>
              <a:rPr lang="en-US" sz="1600" dirty="0">
                <a:solidFill>
                  <a:srgbClr val="0070C0"/>
                </a:solidFill>
              </a:rPr>
              <a:t> </a:t>
            </a:r>
            <a:r>
              <a:rPr lang="en-US" sz="1600" dirty="0">
                <a:solidFill>
                  <a:srgbClr val="C00000"/>
                </a:solidFill>
              </a:rPr>
              <a:t>MTP_DATA_1K.bin </a:t>
            </a:r>
            <a:r>
              <a:rPr lang="en-US" sz="1600" dirty="0">
                <a:solidFill>
                  <a:schemeClr val="accent1">
                    <a:lumMod val="75000"/>
                  </a:schemeClr>
                </a:solidFill>
              </a:rPr>
              <a:t>EEP_DATA_1K_</a:t>
            </a:r>
            <a:r>
              <a:rPr lang="en-US" altLang="zh-TW" sz="1600" dirty="0">
                <a:solidFill>
                  <a:schemeClr val="accent1">
                    <a:lumMod val="75000"/>
                  </a:schemeClr>
                </a:solidFill>
              </a:rPr>
              <a:t>Config</a:t>
            </a:r>
            <a:r>
              <a:rPr lang="en-US" sz="1600" dirty="0">
                <a:solidFill>
                  <a:schemeClr val="accent1">
                    <a:lumMod val="75000"/>
                  </a:schemeClr>
                </a:solidFill>
              </a:rPr>
              <a:t>Converted.bin eep_</a:t>
            </a:r>
            <a:r>
              <a:rPr lang="en-US" altLang="zh-TW" sz="1600" dirty="0">
                <a:solidFill>
                  <a:schemeClr val="accent1">
                    <a:lumMod val="75000"/>
                  </a:schemeClr>
                </a:solidFill>
              </a:rPr>
              <a:t>Config_</a:t>
            </a:r>
            <a:r>
              <a:rPr lang="en-US" sz="1600" dirty="0">
                <a:solidFill>
                  <a:schemeClr val="accent1">
                    <a:lumMod val="75000"/>
                  </a:schemeClr>
                </a:solidFill>
              </a:rPr>
              <a:t>batch.xml</a:t>
            </a:r>
            <a:r>
              <a:rPr lang="zh-TW" altLang="en-US" sz="1600" dirty="0">
                <a:solidFill>
                  <a:schemeClr val="accent1">
                    <a:lumMod val="75000"/>
                  </a:schemeClr>
                </a:solidFill>
              </a:rPr>
              <a:t> </a:t>
            </a:r>
            <a:r>
              <a:rPr lang="en-US" altLang="zh-TW" sz="1600" dirty="0">
                <a:solidFill>
                  <a:schemeClr val="accent4">
                    <a:lumMod val="75000"/>
                  </a:schemeClr>
                </a:solidFill>
              </a:rPr>
              <a:t>0x54</a:t>
            </a:r>
            <a:endParaRPr lang="fr-FR" sz="1600" dirty="0">
              <a:solidFill>
                <a:schemeClr val="accent4">
                  <a:lumMod val="75000"/>
                </a:schemeClr>
              </a:solidFill>
            </a:endParaRPr>
          </a:p>
          <a:p>
            <a:pPr marL="0" indent="0">
              <a:buNone/>
            </a:pPr>
            <a:endParaRPr lang="en-US" dirty="0">
              <a:solidFill>
                <a:schemeClr val="accent6"/>
              </a:solidFill>
            </a:endParaRPr>
          </a:p>
        </p:txBody>
      </p:sp>
      <p:pic>
        <p:nvPicPr>
          <p:cNvPr id="12" name="Picture 11">
            <a:extLst>
              <a:ext uri="{FF2B5EF4-FFF2-40B4-BE49-F238E27FC236}">
                <a16:creationId xmlns:a16="http://schemas.microsoft.com/office/drawing/2014/main" id="{B336CB03-33E5-19CA-6E93-62D1BD1F5E60}"/>
              </a:ext>
            </a:extLst>
          </p:cNvPr>
          <p:cNvPicPr>
            <a:picLocks noChangeAspect="1"/>
          </p:cNvPicPr>
          <p:nvPr/>
        </p:nvPicPr>
        <p:blipFill>
          <a:blip r:embed="rId2"/>
          <a:stretch>
            <a:fillRect/>
          </a:stretch>
        </p:blipFill>
        <p:spPr>
          <a:xfrm>
            <a:off x="603366" y="1285334"/>
            <a:ext cx="4497818" cy="5193103"/>
          </a:xfrm>
          <a:prstGeom prst="rect">
            <a:avLst/>
          </a:prstGeom>
        </p:spPr>
      </p:pic>
      <p:sp>
        <p:nvSpPr>
          <p:cNvPr id="13" name="Rectangle 12">
            <a:extLst>
              <a:ext uri="{FF2B5EF4-FFF2-40B4-BE49-F238E27FC236}">
                <a16:creationId xmlns:a16="http://schemas.microsoft.com/office/drawing/2014/main" id="{D84E94C2-BD08-BA92-2667-0BC40FA76D61}"/>
              </a:ext>
            </a:extLst>
          </p:cNvPr>
          <p:cNvSpPr/>
          <p:nvPr/>
        </p:nvSpPr>
        <p:spPr>
          <a:xfrm>
            <a:off x="123769" y="957531"/>
            <a:ext cx="1325469" cy="38818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MTP_DATA_1K.bin</a:t>
            </a:r>
          </a:p>
        </p:txBody>
      </p:sp>
      <p:cxnSp>
        <p:nvCxnSpPr>
          <p:cNvPr id="14" name="Straight Connector 13">
            <a:extLst>
              <a:ext uri="{FF2B5EF4-FFF2-40B4-BE49-F238E27FC236}">
                <a16:creationId xmlns:a16="http://schemas.microsoft.com/office/drawing/2014/main" id="{8FCCDCA0-765E-83F4-9C7E-9F2E211151BF}"/>
              </a:ext>
            </a:extLst>
          </p:cNvPr>
          <p:cNvCxnSpPr>
            <a:cxnSpLocks/>
          </p:cNvCxnSpPr>
          <p:nvPr/>
        </p:nvCxnSpPr>
        <p:spPr>
          <a:xfrm>
            <a:off x="2311879" y="4974363"/>
            <a:ext cx="0" cy="1928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B4B4D9B-178F-56A5-5E9B-A5C919B8BB55}"/>
              </a:ext>
            </a:extLst>
          </p:cNvPr>
          <p:cNvCxnSpPr>
            <a:cxnSpLocks/>
          </p:cNvCxnSpPr>
          <p:nvPr/>
        </p:nvCxnSpPr>
        <p:spPr>
          <a:xfrm>
            <a:off x="5101184" y="4968535"/>
            <a:ext cx="0" cy="13201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A7327C-C147-D701-2B36-F6C514B8A4B1}"/>
              </a:ext>
            </a:extLst>
          </p:cNvPr>
          <p:cNvCxnSpPr>
            <a:cxnSpLocks/>
          </p:cNvCxnSpPr>
          <p:nvPr/>
        </p:nvCxnSpPr>
        <p:spPr>
          <a:xfrm flipH="1">
            <a:off x="2311879" y="4992696"/>
            <a:ext cx="279505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5B3E2F-F65E-EB90-136A-340495EBF656}"/>
              </a:ext>
            </a:extLst>
          </p:cNvPr>
          <p:cNvCxnSpPr>
            <a:cxnSpLocks/>
          </p:cNvCxnSpPr>
          <p:nvPr/>
        </p:nvCxnSpPr>
        <p:spPr>
          <a:xfrm>
            <a:off x="1346392" y="6478437"/>
            <a:ext cx="9654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1E8FEDC-6747-F047-B589-5357E4CE5AC5}"/>
              </a:ext>
            </a:extLst>
          </p:cNvPr>
          <p:cNvCxnSpPr>
            <a:cxnSpLocks/>
          </p:cNvCxnSpPr>
          <p:nvPr/>
        </p:nvCxnSpPr>
        <p:spPr>
          <a:xfrm flipH="1">
            <a:off x="1346392" y="5167223"/>
            <a:ext cx="96548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4C00B82-FAA2-2B42-D7D8-C8908E8E8296}"/>
              </a:ext>
            </a:extLst>
          </p:cNvPr>
          <p:cNvCxnSpPr>
            <a:cxnSpLocks/>
          </p:cNvCxnSpPr>
          <p:nvPr/>
        </p:nvCxnSpPr>
        <p:spPr>
          <a:xfrm>
            <a:off x="1346392" y="5167223"/>
            <a:ext cx="0" cy="13112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E33B95C-17A4-5134-9B73-F36EBE97CFBC}"/>
              </a:ext>
            </a:extLst>
          </p:cNvPr>
          <p:cNvCxnSpPr>
            <a:cxnSpLocks/>
          </p:cNvCxnSpPr>
          <p:nvPr/>
        </p:nvCxnSpPr>
        <p:spPr>
          <a:xfrm>
            <a:off x="2300377" y="6288657"/>
            <a:ext cx="0" cy="1928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D1AF0A7-FCFE-AF28-DB8C-77273AD22343}"/>
              </a:ext>
            </a:extLst>
          </p:cNvPr>
          <p:cNvCxnSpPr>
            <a:cxnSpLocks/>
          </p:cNvCxnSpPr>
          <p:nvPr/>
        </p:nvCxnSpPr>
        <p:spPr>
          <a:xfrm flipH="1">
            <a:off x="2300377" y="6288657"/>
            <a:ext cx="279505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Speech Bubble: Rectangle 29">
            <a:extLst>
              <a:ext uri="{FF2B5EF4-FFF2-40B4-BE49-F238E27FC236}">
                <a16:creationId xmlns:a16="http://schemas.microsoft.com/office/drawing/2014/main" id="{C17724BB-D0A1-36F2-C09B-B4D24BAC7230}"/>
              </a:ext>
            </a:extLst>
          </p:cNvPr>
          <p:cNvSpPr/>
          <p:nvPr/>
        </p:nvSpPr>
        <p:spPr>
          <a:xfrm>
            <a:off x="10380017" y="2610770"/>
            <a:ext cx="1557633" cy="460353"/>
          </a:xfrm>
          <a:prstGeom prst="wedgeRectCallout">
            <a:avLst>
              <a:gd name="adj1" fmla="val -7928"/>
              <a:gd name="adj2" fmla="val -126980"/>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The parameter is EEPROM’s slave address</a:t>
            </a:r>
          </a:p>
        </p:txBody>
      </p:sp>
      <p:pic>
        <p:nvPicPr>
          <p:cNvPr id="32" name="Picture 31">
            <a:extLst>
              <a:ext uri="{FF2B5EF4-FFF2-40B4-BE49-F238E27FC236}">
                <a16:creationId xmlns:a16="http://schemas.microsoft.com/office/drawing/2014/main" id="{BAE9982B-1451-CEDE-DB22-94668823B6FD}"/>
              </a:ext>
            </a:extLst>
          </p:cNvPr>
          <p:cNvPicPr>
            <a:picLocks noChangeAspect="1"/>
          </p:cNvPicPr>
          <p:nvPr/>
        </p:nvPicPr>
        <p:blipFill>
          <a:blip r:embed="rId3"/>
          <a:stretch>
            <a:fillRect/>
          </a:stretch>
        </p:blipFill>
        <p:spPr>
          <a:xfrm>
            <a:off x="5580781" y="4184350"/>
            <a:ext cx="4497818" cy="2294088"/>
          </a:xfrm>
          <a:prstGeom prst="rect">
            <a:avLst/>
          </a:prstGeom>
        </p:spPr>
      </p:pic>
      <p:pic>
        <p:nvPicPr>
          <p:cNvPr id="34" name="Picture 33">
            <a:extLst>
              <a:ext uri="{FF2B5EF4-FFF2-40B4-BE49-F238E27FC236}">
                <a16:creationId xmlns:a16="http://schemas.microsoft.com/office/drawing/2014/main" id="{F6716B19-2F86-4798-2451-45256DCC8978}"/>
              </a:ext>
            </a:extLst>
          </p:cNvPr>
          <p:cNvPicPr>
            <a:picLocks noChangeAspect="1"/>
          </p:cNvPicPr>
          <p:nvPr/>
        </p:nvPicPr>
        <p:blipFill>
          <a:blip r:embed="rId4"/>
          <a:stretch>
            <a:fillRect/>
          </a:stretch>
        </p:blipFill>
        <p:spPr>
          <a:xfrm>
            <a:off x="5580781" y="2483816"/>
            <a:ext cx="4667775" cy="1594502"/>
          </a:xfrm>
          <a:prstGeom prst="rect">
            <a:avLst/>
          </a:prstGeom>
        </p:spPr>
      </p:pic>
      <p:sp>
        <p:nvSpPr>
          <p:cNvPr id="35" name="Rectangle 34">
            <a:extLst>
              <a:ext uri="{FF2B5EF4-FFF2-40B4-BE49-F238E27FC236}">
                <a16:creationId xmlns:a16="http://schemas.microsoft.com/office/drawing/2014/main" id="{4DF478D2-0E22-575A-C2EF-5399DBB82091}"/>
              </a:ext>
            </a:extLst>
          </p:cNvPr>
          <p:cNvSpPr/>
          <p:nvPr/>
        </p:nvSpPr>
        <p:spPr>
          <a:xfrm>
            <a:off x="6337738" y="2483816"/>
            <a:ext cx="201799" cy="21524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6" name="Rectangle 35">
            <a:extLst>
              <a:ext uri="{FF2B5EF4-FFF2-40B4-BE49-F238E27FC236}">
                <a16:creationId xmlns:a16="http://schemas.microsoft.com/office/drawing/2014/main" id="{C9230278-B8AD-4B5A-5934-215655004649}"/>
              </a:ext>
            </a:extLst>
          </p:cNvPr>
          <p:cNvSpPr/>
          <p:nvPr/>
        </p:nvSpPr>
        <p:spPr>
          <a:xfrm>
            <a:off x="8590105" y="2483815"/>
            <a:ext cx="201799" cy="21524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7" name="Rectangle 36">
            <a:extLst>
              <a:ext uri="{FF2B5EF4-FFF2-40B4-BE49-F238E27FC236}">
                <a16:creationId xmlns:a16="http://schemas.microsoft.com/office/drawing/2014/main" id="{C17A9B39-9EAD-A8CC-8188-40ACF0FFCA9C}"/>
              </a:ext>
            </a:extLst>
          </p:cNvPr>
          <p:cNvSpPr/>
          <p:nvPr/>
        </p:nvSpPr>
        <p:spPr>
          <a:xfrm>
            <a:off x="6828600" y="2665744"/>
            <a:ext cx="201799" cy="21524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8" name="Rectangle 37">
            <a:extLst>
              <a:ext uri="{FF2B5EF4-FFF2-40B4-BE49-F238E27FC236}">
                <a16:creationId xmlns:a16="http://schemas.microsoft.com/office/drawing/2014/main" id="{ABD51E92-AA45-8402-6750-40AB5BD99E89}"/>
              </a:ext>
            </a:extLst>
          </p:cNvPr>
          <p:cNvSpPr/>
          <p:nvPr/>
        </p:nvSpPr>
        <p:spPr>
          <a:xfrm>
            <a:off x="9069702" y="2665744"/>
            <a:ext cx="201799" cy="21524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39" name="Rectangle 38">
            <a:extLst>
              <a:ext uri="{FF2B5EF4-FFF2-40B4-BE49-F238E27FC236}">
                <a16:creationId xmlns:a16="http://schemas.microsoft.com/office/drawing/2014/main" id="{34BC1E14-3C86-EF60-D1F7-FCDC09F72DB0}"/>
              </a:ext>
            </a:extLst>
          </p:cNvPr>
          <p:cNvSpPr/>
          <p:nvPr/>
        </p:nvSpPr>
        <p:spPr>
          <a:xfrm>
            <a:off x="7332022" y="2847252"/>
            <a:ext cx="201799" cy="21524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0" name="Rectangle 39">
            <a:extLst>
              <a:ext uri="{FF2B5EF4-FFF2-40B4-BE49-F238E27FC236}">
                <a16:creationId xmlns:a16="http://schemas.microsoft.com/office/drawing/2014/main" id="{83121EF9-D580-2A03-B477-3FE88B5BC004}"/>
              </a:ext>
            </a:extLst>
          </p:cNvPr>
          <p:cNvSpPr/>
          <p:nvPr/>
        </p:nvSpPr>
        <p:spPr>
          <a:xfrm>
            <a:off x="9549299" y="2855882"/>
            <a:ext cx="201799" cy="21524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1" name="Rectangle 40">
            <a:extLst>
              <a:ext uri="{FF2B5EF4-FFF2-40B4-BE49-F238E27FC236}">
                <a16:creationId xmlns:a16="http://schemas.microsoft.com/office/drawing/2014/main" id="{088444AB-9EFE-B4C5-413B-6914E1527D87}"/>
              </a:ext>
            </a:extLst>
          </p:cNvPr>
          <p:cNvSpPr/>
          <p:nvPr/>
        </p:nvSpPr>
        <p:spPr>
          <a:xfrm>
            <a:off x="7822415" y="3030970"/>
            <a:ext cx="201799" cy="21524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2" name="Rectangle 41">
            <a:extLst>
              <a:ext uri="{FF2B5EF4-FFF2-40B4-BE49-F238E27FC236}">
                <a16:creationId xmlns:a16="http://schemas.microsoft.com/office/drawing/2014/main" id="{2D9FDF5D-785A-F23C-4381-3C7DE6445380}"/>
              </a:ext>
            </a:extLst>
          </p:cNvPr>
          <p:cNvSpPr/>
          <p:nvPr/>
        </p:nvSpPr>
        <p:spPr>
          <a:xfrm>
            <a:off x="10046757" y="3016576"/>
            <a:ext cx="201799" cy="21524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3" name="Rectangle 42">
            <a:extLst>
              <a:ext uri="{FF2B5EF4-FFF2-40B4-BE49-F238E27FC236}">
                <a16:creationId xmlns:a16="http://schemas.microsoft.com/office/drawing/2014/main" id="{F523EDE8-2DCE-46BC-357B-744C689A0542}"/>
              </a:ext>
            </a:extLst>
          </p:cNvPr>
          <p:cNvSpPr/>
          <p:nvPr/>
        </p:nvSpPr>
        <p:spPr>
          <a:xfrm>
            <a:off x="8319873" y="3173446"/>
            <a:ext cx="201799" cy="21524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6" name="Rectangle 45">
            <a:extLst>
              <a:ext uri="{FF2B5EF4-FFF2-40B4-BE49-F238E27FC236}">
                <a16:creationId xmlns:a16="http://schemas.microsoft.com/office/drawing/2014/main" id="{A1F2EC4F-F085-C1B0-FE1B-16CD57DBB1CF}"/>
              </a:ext>
            </a:extLst>
          </p:cNvPr>
          <p:cNvSpPr/>
          <p:nvPr/>
        </p:nvSpPr>
        <p:spPr>
          <a:xfrm>
            <a:off x="6592989" y="3374293"/>
            <a:ext cx="201799" cy="21524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7" name="Rectangle 46">
            <a:extLst>
              <a:ext uri="{FF2B5EF4-FFF2-40B4-BE49-F238E27FC236}">
                <a16:creationId xmlns:a16="http://schemas.microsoft.com/office/drawing/2014/main" id="{95AACEDC-543E-A4ED-1DED-A7AC805E013C}"/>
              </a:ext>
            </a:extLst>
          </p:cNvPr>
          <p:cNvSpPr/>
          <p:nvPr/>
        </p:nvSpPr>
        <p:spPr>
          <a:xfrm>
            <a:off x="8817331" y="3374292"/>
            <a:ext cx="201799" cy="21524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8" name="Rectangle 47">
            <a:extLst>
              <a:ext uri="{FF2B5EF4-FFF2-40B4-BE49-F238E27FC236}">
                <a16:creationId xmlns:a16="http://schemas.microsoft.com/office/drawing/2014/main" id="{8E3E3EDC-4F32-FE49-7E11-39FE78803273}"/>
              </a:ext>
            </a:extLst>
          </p:cNvPr>
          <p:cNvSpPr/>
          <p:nvPr/>
        </p:nvSpPr>
        <p:spPr>
          <a:xfrm>
            <a:off x="7090447" y="3538004"/>
            <a:ext cx="201799" cy="21524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49" name="Rectangle 48">
            <a:extLst>
              <a:ext uri="{FF2B5EF4-FFF2-40B4-BE49-F238E27FC236}">
                <a16:creationId xmlns:a16="http://schemas.microsoft.com/office/drawing/2014/main" id="{618BEC0F-E4E7-2E3D-0986-7F0B2B0C839E}"/>
              </a:ext>
            </a:extLst>
          </p:cNvPr>
          <p:cNvSpPr/>
          <p:nvPr/>
        </p:nvSpPr>
        <p:spPr>
          <a:xfrm>
            <a:off x="9314789" y="3538003"/>
            <a:ext cx="201799" cy="21524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0" name="Rectangle 49">
            <a:extLst>
              <a:ext uri="{FF2B5EF4-FFF2-40B4-BE49-F238E27FC236}">
                <a16:creationId xmlns:a16="http://schemas.microsoft.com/office/drawing/2014/main" id="{6F234991-DF9B-1387-7E26-15D601AFB922}"/>
              </a:ext>
            </a:extLst>
          </p:cNvPr>
          <p:cNvSpPr/>
          <p:nvPr/>
        </p:nvSpPr>
        <p:spPr>
          <a:xfrm>
            <a:off x="7587905" y="3753244"/>
            <a:ext cx="201799" cy="21524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1" name="Rectangle 50">
            <a:extLst>
              <a:ext uri="{FF2B5EF4-FFF2-40B4-BE49-F238E27FC236}">
                <a16:creationId xmlns:a16="http://schemas.microsoft.com/office/drawing/2014/main" id="{6B1B7665-CC4E-A7D3-5A6F-96132A9DFD20}"/>
              </a:ext>
            </a:extLst>
          </p:cNvPr>
          <p:cNvSpPr/>
          <p:nvPr/>
        </p:nvSpPr>
        <p:spPr>
          <a:xfrm>
            <a:off x="9807852" y="3753243"/>
            <a:ext cx="201799" cy="21524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2" name="Rectangle 51">
            <a:extLst>
              <a:ext uri="{FF2B5EF4-FFF2-40B4-BE49-F238E27FC236}">
                <a16:creationId xmlns:a16="http://schemas.microsoft.com/office/drawing/2014/main" id="{9A309D7D-3647-4A99-8AB1-956A08F5F575}"/>
              </a:ext>
            </a:extLst>
          </p:cNvPr>
          <p:cNvSpPr/>
          <p:nvPr/>
        </p:nvSpPr>
        <p:spPr>
          <a:xfrm>
            <a:off x="8082019" y="3863077"/>
            <a:ext cx="201799" cy="215241"/>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54" name="Rectangle 53">
            <a:extLst>
              <a:ext uri="{FF2B5EF4-FFF2-40B4-BE49-F238E27FC236}">
                <a16:creationId xmlns:a16="http://schemas.microsoft.com/office/drawing/2014/main" id="{7684A10A-D76E-53BA-C855-295D956E3F8F}"/>
              </a:ext>
            </a:extLst>
          </p:cNvPr>
          <p:cNvSpPr/>
          <p:nvPr/>
        </p:nvSpPr>
        <p:spPr>
          <a:xfrm>
            <a:off x="10263165" y="3743145"/>
            <a:ext cx="1813221" cy="38818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EEP_DATA_1K_</a:t>
            </a:r>
            <a:r>
              <a:rPr lang="en-US" altLang="zh-TW" sz="1100" dirty="0">
                <a:solidFill>
                  <a:schemeClr val="bg1"/>
                </a:solidFill>
              </a:rPr>
              <a:t>Config</a:t>
            </a:r>
            <a:r>
              <a:rPr lang="en-US" sz="1100" dirty="0">
                <a:solidFill>
                  <a:schemeClr val="bg1"/>
                </a:solidFill>
              </a:rPr>
              <a:t>Converted.bin</a:t>
            </a:r>
          </a:p>
        </p:txBody>
      </p:sp>
      <p:sp>
        <p:nvSpPr>
          <p:cNvPr id="55" name="Rectangle 54">
            <a:extLst>
              <a:ext uri="{FF2B5EF4-FFF2-40B4-BE49-F238E27FC236}">
                <a16:creationId xmlns:a16="http://schemas.microsoft.com/office/drawing/2014/main" id="{64D18DDD-DB33-17E0-D835-828A741A8D50}"/>
              </a:ext>
            </a:extLst>
          </p:cNvPr>
          <p:cNvSpPr/>
          <p:nvPr/>
        </p:nvSpPr>
        <p:spPr>
          <a:xfrm>
            <a:off x="10147656" y="6090248"/>
            <a:ext cx="1813221" cy="38818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eep_</a:t>
            </a:r>
            <a:r>
              <a:rPr lang="en-US" altLang="zh-TW" sz="1100" dirty="0">
                <a:solidFill>
                  <a:schemeClr val="bg1"/>
                </a:solidFill>
              </a:rPr>
              <a:t>Config_</a:t>
            </a:r>
            <a:r>
              <a:rPr lang="en-US" sz="1100" dirty="0">
                <a:solidFill>
                  <a:schemeClr val="bg1"/>
                </a:solidFill>
              </a:rPr>
              <a:t>batch.xml</a:t>
            </a:r>
          </a:p>
        </p:txBody>
      </p:sp>
    </p:spTree>
    <p:extLst>
      <p:ext uri="{BB962C8B-B14F-4D97-AF65-F5344CB8AC3E}">
        <p14:creationId xmlns:p14="http://schemas.microsoft.com/office/powerpoint/2010/main" val="3075965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57F0-F4BB-BBED-E2D9-49DCC93B150D}"/>
              </a:ext>
            </a:extLst>
          </p:cNvPr>
          <p:cNvSpPr>
            <a:spLocks noGrp="1"/>
          </p:cNvSpPr>
          <p:nvPr>
            <p:ph type="title"/>
          </p:nvPr>
        </p:nvSpPr>
        <p:spPr/>
        <p:txBody>
          <a:bodyPr/>
          <a:lstStyle/>
          <a:p>
            <a:r>
              <a:rPr lang="en-US" sz="2000" b="1" dirty="0">
                <a:solidFill>
                  <a:schemeClr val="accent6">
                    <a:lumMod val="50000"/>
                  </a:schemeClr>
                </a:solidFill>
              </a:rPr>
              <a:t>Example of sequence to update EERPOM via SIRIUS i2c master (</a:t>
            </a:r>
            <a:r>
              <a:rPr lang="en-US" sz="2000" b="1" dirty="0" err="1">
                <a:solidFill>
                  <a:schemeClr val="accent6">
                    <a:lumMod val="50000"/>
                  </a:schemeClr>
                </a:solidFill>
              </a:rPr>
              <a:t>Appstest</a:t>
            </a:r>
            <a:r>
              <a:rPr lang="en-US" sz="2000" b="1" dirty="0">
                <a:solidFill>
                  <a:schemeClr val="accent6">
                    <a:lumMod val="50000"/>
                  </a:schemeClr>
                </a:solidFill>
              </a:rPr>
              <a:t>)</a:t>
            </a:r>
            <a:endParaRPr lang="en-US" sz="2000" dirty="0"/>
          </a:p>
        </p:txBody>
      </p:sp>
      <p:sp>
        <p:nvSpPr>
          <p:cNvPr id="5" name="Content Placeholder 2">
            <a:extLst>
              <a:ext uri="{FF2B5EF4-FFF2-40B4-BE49-F238E27FC236}">
                <a16:creationId xmlns:a16="http://schemas.microsoft.com/office/drawing/2014/main" id="{D1F0B874-DC6D-4FD8-B0CD-7BDC941BEB54}"/>
              </a:ext>
            </a:extLst>
          </p:cNvPr>
          <p:cNvSpPr txBox="1">
            <a:spLocks/>
          </p:cNvSpPr>
          <p:nvPr/>
        </p:nvSpPr>
        <p:spPr>
          <a:xfrm>
            <a:off x="615030" y="1010087"/>
            <a:ext cx="10614079" cy="148971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Calibri" panose="020F0502020204030204" pitchFamily="34" charset="0"/>
              <a:buChar char="‒"/>
              <a:defRPr sz="2000" kern="1200">
                <a:solidFill>
                  <a:schemeClr val="tx1"/>
                </a:solidFill>
                <a:latin typeface="+mn-lt"/>
                <a:ea typeface="+mn-ea"/>
                <a:cs typeface="+mn-cs"/>
              </a:defRPr>
            </a:lvl3pPr>
            <a:lvl4pPr marL="1714500" indent="-342900" algn="l" defTabSz="914400" rtl="0" eaLnBrk="1" latinLnBrk="0" hangingPunct="1">
              <a:lnSpc>
                <a:spcPct val="90000"/>
              </a:lnSpc>
              <a:spcBef>
                <a:spcPts val="500"/>
              </a:spcBef>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solidFill>
                  <a:schemeClr val="accent6">
                    <a:lumMod val="50000"/>
                  </a:schemeClr>
                </a:solidFill>
              </a:rPr>
              <a:t>Run Python script from Windows Command Prompt to generate </a:t>
            </a:r>
            <a:r>
              <a:rPr lang="en-US" sz="2000" dirty="0" err="1">
                <a:solidFill>
                  <a:schemeClr val="accent6">
                    <a:lumMod val="50000"/>
                  </a:schemeClr>
                </a:solidFill>
              </a:rPr>
              <a:t>AppsTest</a:t>
            </a:r>
            <a:r>
              <a:rPr lang="en-US" sz="2000" dirty="0">
                <a:solidFill>
                  <a:schemeClr val="accent6">
                    <a:lumMod val="50000"/>
                  </a:schemeClr>
                </a:solidFill>
              </a:rPr>
              <a:t> batch file:</a:t>
            </a:r>
          </a:p>
          <a:p>
            <a:pPr>
              <a:buFont typeface="Wingdings" panose="05000000000000000000" pitchFamily="2" charset="2"/>
              <a:buChar char="Ø"/>
            </a:pPr>
            <a:r>
              <a:rPr lang="en-US" sz="2000" dirty="0">
                <a:solidFill>
                  <a:schemeClr val="accent4">
                    <a:lumMod val="75000"/>
                  </a:schemeClr>
                </a:solidFill>
              </a:rPr>
              <a:t>Python</a:t>
            </a:r>
            <a:r>
              <a:rPr lang="en-US" sz="2000" dirty="0">
                <a:solidFill>
                  <a:srgbClr val="0070C0"/>
                </a:solidFill>
              </a:rPr>
              <a:t> modify_binary_file.py </a:t>
            </a:r>
            <a:r>
              <a:rPr lang="en-US" sz="2000" dirty="0" err="1">
                <a:solidFill>
                  <a:srgbClr val="7030A0"/>
                </a:solidFill>
              </a:rPr>
              <a:t>eeprom</a:t>
            </a:r>
            <a:r>
              <a:rPr lang="en-US" sz="2000" dirty="0">
                <a:solidFill>
                  <a:srgbClr val="0070C0"/>
                </a:solidFill>
              </a:rPr>
              <a:t> </a:t>
            </a:r>
            <a:r>
              <a:rPr lang="en-US" sz="2000" dirty="0">
                <a:solidFill>
                  <a:srgbClr val="C00000"/>
                </a:solidFill>
              </a:rPr>
              <a:t>MTP_DATA_1K.bin </a:t>
            </a:r>
            <a:r>
              <a:rPr lang="en-US" sz="2000" dirty="0">
                <a:solidFill>
                  <a:schemeClr val="accent1">
                    <a:lumMod val="75000"/>
                  </a:schemeClr>
                </a:solidFill>
              </a:rPr>
              <a:t>EEP_DATA_1K_</a:t>
            </a:r>
            <a:r>
              <a:rPr lang="en-US" altLang="zh-TW" sz="2000" dirty="0">
                <a:solidFill>
                  <a:schemeClr val="accent1">
                    <a:lumMod val="75000"/>
                  </a:schemeClr>
                </a:solidFill>
              </a:rPr>
              <a:t>Config</a:t>
            </a:r>
            <a:r>
              <a:rPr lang="en-US" sz="2000" dirty="0">
                <a:solidFill>
                  <a:schemeClr val="accent1">
                    <a:lumMod val="75000"/>
                  </a:schemeClr>
                </a:solidFill>
              </a:rPr>
              <a:t>Converted.bin </a:t>
            </a:r>
            <a:r>
              <a:rPr lang="en-US" sz="2000" dirty="0" err="1">
                <a:solidFill>
                  <a:schemeClr val="accent1">
                    <a:lumMod val="75000"/>
                  </a:schemeClr>
                </a:solidFill>
              </a:rPr>
              <a:t>eep_</a:t>
            </a:r>
            <a:r>
              <a:rPr lang="en-US" altLang="zh-TW" sz="2000" dirty="0" err="1">
                <a:solidFill>
                  <a:schemeClr val="accent1">
                    <a:lumMod val="75000"/>
                  </a:schemeClr>
                </a:solidFill>
              </a:rPr>
              <a:t>Config.</a:t>
            </a:r>
            <a:r>
              <a:rPr lang="en-US" sz="2000" dirty="0" err="1">
                <a:solidFill>
                  <a:schemeClr val="accent1">
                    <a:lumMod val="75000"/>
                  </a:schemeClr>
                </a:solidFill>
              </a:rPr>
              <a:t>batch</a:t>
            </a:r>
            <a:endParaRPr lang="en-US" sz="2000" dirty="0">
              <a:solidFill>
                <a:schemeClr val="accent1">
                  <a:lumMod val="75000"/>
                </a:schemeClr>
              </a:solidFill>
            </a:endParaRPr>
          </a:p>
          <a:p>
            <a:pPr>
              <a:buFont typeface="Wingdings" panose="05000000000000000000" pitchFamily="2" charset="2"/>
              <a:buChar char="Ø"/>
            </a:pPr>
            <a:endParaRPr lang="en-US" sz="2000" dirty="0">
              <a:solidFill>
                <a:schemeClr val="accent1">
                  <a:lumMod val="75000"/>
                </a:schemeClr>
              </a:solidFill>
            </a:endParaRPr>
          </a:p>
          <a:p>
            <a:pPr marL="0" indent="0">
              <a:buNone/>
            </a:pPr>
            <a:r>
              <a:rPr lang="en-US" sz="2000" u="sng" dirty="0">
                <a:solidFill>
                  <a:schemeClr val="accent6">
                    <a:lumMod val="50000"/>
                  </a:schemeClr>
                </a:solidFill>
              </a:rPr>
              <a:t>Note</a:t>
            </a:r>
            <a:r>
              <a:rPr lang="en-US" sz="2000" dirty="0">
                <a:solidFill>
                  <a:schemeClr val="accent6">
                    <a:lumMod val="50000"/>
                  </a:schemeClr>
                </a:solidFill>
              </a:rPr>
              <a:t>: This example is for indie’s Sirius EV board that has UART enabled to execute </a:t>
            </a:r>
            <a:r>
              <a:rPr lang="en-US" sz="2000" dirty="0" err="1">
                <a:solidFill>
                  <a:schemeClr val="accent6">
                    <a:lumMod val="50000"/>
                  </a:schemeClr>
                </a:solidFill>
              </a:rPr>
              <a:t>AppsTest</a:t>
            </a:r>
            <a:r>
              <a:rPr lang="en-US" sz="2000" dirty="0">
                <a:solidFill>
                  <a:schemeClr val="accent6">
                    <a:lumMod val="50000"/>
                  </a:schemeClr>
                </a:solidFill>
              </a:rPr>
              <a:t> batch from indie’s Windows </a:t>
            </a:r>
            <a:r>
              <a:rPr lang="en-US" sz="2000" dirty="0" err="1">
                <a:solidFill>
                  <a:schemeClr val="accent6">
                    <a:lumMod val="50000"/>
                  </a:schemeClr>
                </a:solidFill>
              </a:rPr>
              <a:t>GProbe</a:t>
            </a:r>
            <a:r>
              <a:rPr lang="en-US" sz="2000" dirty="0">
                <a:solidFill>
                  <a:schemeClr val="accent6">
                    <a:lumMod val="50000"/>
                  </a:schemeClr>
                </a:solidFill>
              </a:rPr>
              <a:t> tool.</a:t>
            </a:r>
          </a:p>
        </p:txBody>
      </p:sp>
      <p:pic>
        <p:nvPicPr>
          <p:cNvPr id="9" name="Picture 8">
            <a:extLst>
              <a:ext uri="{FF2B5EF4-FFF2-40B4-BE49-F238E27FC236}">
                <a16:creationId xmlns:a16="http://schemas.microsoft.com/office/drawing/2014/main" id="{C674C450-0B16-1CF5-132E-F60B16BFA007}"/>
              </a:ext>
            </a:extLst>
          </p:cNvPr>
          <p:cNvPicPr>
            <a:picLocks noChangeAspect="1"/>
          </p:cNvPicPr>
          <p:nvPr/>
        </p:nvPicPr>
        <p:blipFill>
          <a:blip r:embed="rId2"/>
          <a:stretch>
            <a:fillRect/>
          </a:stretch>
        </p:blipFill>
        <p:spPr>
          <a:xfrm>
            <a:off x="5739077" y="3065401"/>
            <a:ext cx="5700254" cy="3147333"/>
          </a:xfrm>
          <a:prstGeom prst="rect">
            <a:avLst/>
          </a:prstGeom>
        </p:spPr>
      </p:pic>
      <p:pic>
        <p:nvPicPr>
          <p:cNvPr id="3" name="Picture 2">
            <a:extLst>
              <a:ext uri="{FF2B5EF4-FFF2-40B4-BE49-F238E27FC236}">
                <a16:creationId xmlns:a16="http://schemas.microsoft.com/office/drawing/2014/main" id="{6FD4E695-00FD-15ED-C61B-E912BBC034DC}"/>
              </a:ext>
            </a:extLst>
          </p:cNvPr>
          <p:cNvPicPr>
            <a:picLocks noChangeAspect="1"/>
          </p:cNvPicPr>
          <p:nvPr/>
        </p:nvPicPr>
        <p:blipFill>
          <a:blip r:embed="rId3"/>
          <a:stretch>
            <a:fillRect/>
          </a:stretch>
        </p:blipFill>
        <p:spPr>
          <a:xfrm>
            <a:off x="911426" y="3692115"/>
            <a:ext cx="4313673" cy="1317243"/>
          </a:xfrm>
          <a:prstGeom prst="rect">
            <a:avLst/>
          </a:prstGeom>
        </p:spPr>
      </p:pic>
      <p:sp>
        <p:nvSpPr>
          <p:cNvPr id="7" name="Rectangle 6">
            <a:extLst>
              <a:ext uri="{FF2B5EF4-FFF2-40B4-BE49-F238E27FC236}">
                <a16:creationId xmlns:a16="http://schemas.microsoft.com/office/drawing/2014/main" id="{9B3F66BA-241A-AB1E-8254-47EBBBD4C2BF}"/>
              </a:ext>
            </a:extLst>
          </p:cNvPr>
          <p:cNvSpPr/>
          <p:nvPr/>
        </p:nvSpPr>
        <p:spPr>
          <a:xfrm>
            <a:off x="401636" y="3065401"/>
            <a:ext cx="2311069" cy="38818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bg1"/>
                </a:solidFill>
              </a:rPr>
              <a:t>eepconfig.bin</a:t>
            </a:r>
            <a:endParaRPr lang="en-US" sz="1100" dirty="0">
              <a:solidFill>
                <a:schemeClr val="bg1"/>
              </a:solidFill>
            </a:endParaRPr>
          </a:p>
        </p:txBody>
      </p:sp>
      <p:sp>
        <p:nvSpPr>
          <p:cNvPr id="8" name="Rectangle 7">
            <a:extLst>
              <a:ext uri="{FF2B5EF4-FFF2-40B4-BE49-F238E27FC236}">
                <a16:creationId xmlns:a16="http://schemas.microsoft.com/office/drawing/2014/main" id="{B2B32012-BEC0-E464-E567-463EB670ABAF}"/>
              </a:ext>
            </a:extLst>
          </p:cNvPr>
          <p:cNvSpPr/>
          <p:nvPr/>
        </p:nvSpPr>
        <p:spPr>
          <a:xfrm>
            <a:off x="5225099" y="2650584"/>
            <a:ext cx="2649938" cy="38818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bg1"/>
                </a:solidFill>
              </a:rPr>
              <a:t>APPSTEST_EEPROM_Updata_script.batch</a:t>
            </a:r>
            <a:endParaRPr lang="en-US" sz="1100" dirty="0">
              <a:solidFill>
                <a:schemeClr val="bg1"/>
              </a:solidFill>
            </a:endParaRPr>
          </a:p>
        </p:txBody>
      </p:sp>
    </p:spTree>
    <p:extLst>
      <p:ext uri="{BB962C8B-B14F-4D97-AF65-F5344CB8AC3E}">
        <p14:creationId xmlns:p14="http://schemas.microsoft.com/office/powerpoint/2010/main" val="2678098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EC27DC4-2311-6898-AFAD-26E9B5997680}"/>
              </a:ext>
            </a:extLst>
          </p:cNvPr>
          <p:cNvSpPr/>
          <p:nvPr/>
        </p:nvSpPr>
        <p:spPr>
          <a:xfrm>
            <a:off x="2228417" y="3540189"/>
            <a:ext cx="2427536" cy="24497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IND87451</a:t>
            </a:r>
          </a:p>
        </p:txBody>
      </p:sp>
      <p:sp>
        <p:nvSpPr>
          <p:cNvPr id="2" name="Title 1">
            <a:extLst>
              <a:ext uri="{FF2B5EF4-FFF2-40B4-BE49-F238E27FC236}">
                <a16:creationId xmlns:a16="http://schemas.microsoft.com/office/drawing/2014/main" id="{595238F3-E8B7-6CBF-FC44-BA6BB4AE336A}"/>
              </a:ext>
            </a:extLst>
          </p:cNvPr>
          <p:cNvSpPr>
            <a:spLocks noGrp="1"/>
          </p:cNvSpPr>
          <p:nvPr>
            <p:ph type="title"/>
          </p:nvPr>
        </p:nvSpPr>
        <p:spPr/>
        <p:txBody>
          <a:bodyPr/>
          <a:lstStyle/>
          <a:p>
            <a:r>
              <a:rPr lang="en-US" b="1" dirty="0">
                <a:solidFill>
                  <a:schemeClr val="accent6">
                    <a:lumMod val="50000"/>
                  </a:schemeClr>
                </a:solidFill>
              </a:rPr>
              <a:t>EE</a:t>
            </a:r>
            <a:r>
              <a:rPr lang="en-US" sz="3200" b="1" dirty="0">
                <a:solidFill>
                  <a:schemeClr val="accent6">
                    <a:lumMod val="50000"/>
                  </a:schemeClr>
                </a:solidFill>
              </a:rPr>
              <a:t>PROM Configuration Data</a:t>
            </a:r>
            <a:endParaRPr lang="en-US" dirty="0"/>
          </a:p>
        </p:txBody>
      </p:sp>
      <p:sp>
        <p:nvSpPr>
          <p:cNvPr id="5" name="Content Placeholder 2">
            <a:extLst>
              <a:ext uri="{FF2B5EF4-FFF2-40B4-BE49-F238E27FC236}">
                <a16:creationId xmlns:a16="http://schemas.microsoft.com/office/drawing/2014/main" id="{CB231E29-97CC-A506-9718-E9CCE0E08CFE}"/>
              </a:ext>
            </a:extLst>
          </p:cNvPr>
          <p:cNvSpPr>
            <a:spLocks noGrp="1"/>
          </p:cNvSpPr>
          <p:nvPr>
            <p:ph sz="half" idx="1"/>
          </p:nvPr>
        </p:nvSpPr>
        <p:spPr>
          <a:xfrm>
            <a:off x="401635" y="967206"/>
            <a:ext cx="11347020" cy="1263939"/>
          </a:xfrm>
        </p:spPr>
        <p:txBody>
          <a:bodyPr>
            <a:normAutofit fontScale="62500" lnSpcReduction="20000"/>
          </a:bodyPr>
          <a:lstStyle/>
          <a:p>
            <a:r>
              <a:rPr lang="en-US" dirty="0">
                <a:solidFill>
                  <a:schemeClr val="accent6">
                    <a:lumMod val="50000"/>
                  </a:schemeClr>
                </a:solidFill>
              </a:rPr>
              <a:t>IND87451 I2C master Interface can be used for updating of EERPOM. This is a mean to update the Configuration Data stored inside the EEPROM. And it can also use external i2c master control to update EEPROM</a:t>
            </a:r>
          </a:p>
          <a:p>
            <a:r>
              <a:rPr lang="en-US" dirty="0">
                <a:solidFill>
                  <a:schemeClr val="accent6">
                    <a:lumMod val="50000"/>
                  </a:schemeClr>
                </a:solidFill>
              </a:rPr>
              <a:t>There is only one type file will be loaded to EEPROM</a:t>
            </a:r>
          </a:p>
          <a:p>
            <a:pPr lvl="1"/>
            <a:r>
              <a:rPr lang="en-US" dirty="0">
                <a:solidFill>
                  <a:schemeClr val="accent6">
                    <a:lumMod val="50000"/>
                  </a:schemeClr>
                </a:solidFill>
              </a:rPr>
              <a:t>Configuration data : 128 bytes</a:t>
            </a:r>
          </a:p>
        </p:txBody>
      </p:sp>
      <p:sp>
        <p:nvSpPr>
          <p:cNvPr id="6" name="Rectangle 5">
            <a:extLst>
              <a:ext uri="{FF2B5EF4-FFF2-40B4-BE49-F238E27FC236}">
                <a16:creationId xmlns:a16="http://schemas.microsoft.com/office/drawing/2014/main" id="{C074EC89-6614-5034-52D5-501DFB5766D8}"/>
              </a:ext>
            </a:extLst>
          </p:cNvPr>
          <p:cNvSpPr/>
          <p:nvPr/>
        </p:nvSpPr>
        <p:spPr>
          <a:xfrm>
            <a:off x="5787434" y="3893514"/>
            <a:ext cx="1071617" cy="871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EEPROM</a:t>
            </a:r>
          </a:p>
        </p:txBody>
      </p:sp>
      <p:sp>
        <p:nvSpPr>
          <p:cNvPr id="7" name="Rectangle: Rounded Corners 6">
            <a:extLst>
              <a:ext uri="{FF2B5EF4-FFF2-40B4-BE49-F238E27FC236}">
                <a16:creationId xmlns:a16="http://schemas.microsoft.com/office/drawing/2014/main" id="{D471A37C-3334-7751-04F0-340730DD4550}"/>
              </a:ext>
            </a:extLst>
          </p:cNvPr>
          <p:cNvSpPr/>
          <p:nvPr/>
        </p:nvSpPr>
        <p:spPr>
          <a:xfrm>
            <a:off x="2633656" y="3734428"/>
            <a:ext cx="1837594" cy="11954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I2C Master</a:t>
            </a:r>
          </a:p>
          <a:p>
            <a:pPr algn="ctr"/>
            <a:r>
              <a:rPr lang="en-US" dirty="0"/>
              <a:t>controller</a:t>
            </a:r>
          </a:p>
        </p:txBody>
      </p:sp>
      <p:cxnSp>
        <p:nvCxnSpPr>
          <p:cNvPr id="8" name="Straight Arrow Connector 7">
            <a:extLst>
              <a:ext uri="{FF2B5EF4-FFF2-40B4-BE49-F238E27FC236}">
                <a16:creationId xmlns:a16="http://schemas.microsoft.com/office/drawing/2014/main" id="{7EF3F812-3857-FA25-FBFF-8A490CEB5EFA}"/>
              </a:ext>
            </a:extLst>
          </p:cNvPr>
          <p:cNvCxnSpPr>
            <a:cxnSpLocks/>
          </p:cNvCxnSpPr>
          <p:nvPr/>
        </p:nvCxnSpPr>
        <p:spPr>
          <a:xfrm>
            <a:off x="4478179" y="4329289"/>
            <a:ext cx="13023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87FFA46-7926-E68D-4EB8-B2F3BCD9CB0F}"/>
              </a:ext>
            </a:extLst>
          </p:cNvPr>
          <p:cNvSpPr txBox="1"/>
          <p:nvPr/>
        </p:nvSpPr>
        <p:spPr>
          <a:xfrm>
            <a:off x="4655953" y="4015980"/>
            <a:ext cx="869149" cy="369332"/>
          </a:xfrm>
          <a:prstGeom prst="rect">
            <a:avLst/>
          </a:prstGeom>
          <a:noFill/>
        </p:spPr>
        <p:txBody>
          <a:bodyPr wrap="none" rtlCol="0">
            <a:spAutoFit/>
          </a:bodyPr>
          <a:lstStyle/>
          <a:p>
            <a:r>
              <a:rPr lang="en-US" dirty="0">
                <a:solidFill>
                  <a:schemeClr val="accent6">
                    <a:lumMod val="50000"/>
                  </a:schemeClr>
                </a:solidFill>
              </a:rPr>
              <a:t>I2C Bus</a:t>
            </a:r>
          </a:p>
        </p:txBody>
      </p:sp>
      <p:sp>
        <p:nvSpPr>
          <p:cNvPr id="14" name="Rectangle 13">
            <a:extLst>
              <a:ext uri="{FF2B5EF4-FFF2-40B4-BE49-F238E27FC236}">
                <a16:creationId xmlns:a16="http://schemas.microsoft.com/office/drawing/2014/main" id="{7FB6184A-4681-CA57-01CD-5C45739E822F}"/>
              </a:ext>
            </a:extLst>
          </p:cNvPr>
          <p:cNvSpPr/>
          <p:nvPr/>
        </p:nvSpPr>
        <p:spPr>
          <a:xfrm>
            <a:off x="3158455" y="3843382"/>
            <a:ext cx="778198" cy="450654"/>
          </a:xfrm>
          <a:prstGeom prst="rect">
            <a:avLst/>
          </a:prstGeom>
          <a:solidFill>
            <a:schemeClr val="accent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configuration</a:t>
            </a:r>
          </a:p>
        </p:txBody>
      </p:sp>
      <p:sp>
        <p:nvSpPr>
          <p:cNvPr id="17" name="Rectangle: Rounded Corners 16">
            <a:extLst>
              <a:ext uri="{FF2B5EF4-FFF2-40B4-BE49-F238E27FC236}">
                <a16:creationId xmlns:a16="http://schemas.microsoft.com/office/drawing/2014/main" id="{09143EF0-84FF-EA9D-BCCB-7488C65CFC4F}"/>
              </a:ext>
            </a:extLst>
          </p:cNvPr>
          <p:cNvSpPr/>
          <p:nvPr/>
        </p:nvSpPr>
        <p:spPr>
          <a:xfrm>
            <a:off x="8009450" y="3843382"/>
            <a:ext cx="1837594" cy="1453978"/>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solidFill>
                  <a:schemeClr val="accent6"/>
                </a:solidFill>
              </a:rPr>
              <a:t>External I2C Master</a:t>
            </a:r>
          </a:p>
          <a:p>
            <a:pPr algn="ctr"/>
            <a:r>
              <a:rPr lang="en-US" dirty="0">
                <a:solidFill>
                  <a:schemeClr val="accent6"/>
                </a:solidFill>
              </a:rPr>
              <a:t>controller</a:t>
            </a:r>
          </a:p>
        </p:txBody>
      </p:sp>
      <p:sp>
        <p:nvSpPr>
          <p:cNvPr id="18" name="Rectangle 17">
            <a:extLst>
              <a:ext uri="{FF2B5EF4-FFF2-40B4-BE49-F238E27FC236}">
                <a16:creationId xmlns:a16="http://schemas.microsoft.com/office/drawing/2014/main" id="{1145C546-6129-39BA-0DC8-58BC5EF370E1}"/>
              </a:ext>
            </a:extLst>
          </p:cNvPr>
          <p:cNvSpPr/>
          <p:nvPr/>
        </p:nvSpPr>
        <p:spPr>
          <a:xfrm>
            <a:off x="8515331" y="3952336"/>
            <a:ext cx="778198" cy="450654"/>
          </a:xfrm>
          <a:prstGeom prst="rect">
            <a:avLst/>
          </a:prstGeom>
          <a:solidFill>
            <a:schemeClr val="accent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configuration</a:t>
            </a:r>
          </a:p>
        </p:txBody>
      </p:sp>
      <p:sp>
        <p:nvSpPr>
          <p:cNvPr id="19" name="TextBox 18">
            <a:extLst>
              <a:ext uri="{FF2B5EF4-FFF2-40B4-BE49-F238E27FC236}">
                <a16:creationId xmlns:a16="http://schemas.microsoft.com/office/drawing/2014/main" id="{E9F0C05F-CAC6-29DD-30A9-2E5E777F68B1}"/>
              </a:ext>
            </a:extLst>
          </p:cNvPr>
          <p:cNvSpPr txBox="1"/>
          <p:nvPr/>
        </p:nvSpPr>
        <p:spPr>
          <a:xfrm>
            <a:off x="7021360" y="3969071"/>
            <a:ext cx="869149" cy="369332"/>
          </a:xfrm>
          <a:prstGeom prst="rect">
            <a:avLst/>
          </a:prstGeom>
          <a:noFill/>
        </p:spPr>
        <p:txBody>
          <a:bodyPr wrap="none" rtlCol="0">
            <a:spAutoFit/>
          </a:bodyPr>
          <a:lstStyle/>
          <a:p>
            <a:r>
              <a:rPr lang="en-US" dirty="0">
                <a:solidFill>
                  <a:schemeClr val="accent6">
                    <a:lumMod val="50000"/>
                  </a:schemeClr>
                </a:solidFill>
              </a:rPr>
              <a:t>I2C Bus</a:t>
            </a:r>
          </a:p>
        </p:txBody>
      </p:sp>
      <p:cxnSp>
        <p:nvCxnSpPr>
          <p:cNvPr id="20" name="Straight Arrow Connector 19">
            <a:extLst>
              <a:ext uri="{FF2B5EF4-FFF2-40B4-BE49-F238E27FC236}">
                <a16:creationId xmlns:a16="http://schemas.microsoft.com/office/drawing/2014/main" id="{508DD9E0-7FE7-6D65-00C4-4EAE46BBB413}"/>
              </a:ext>
            </a:extLst>
          </p:cNvPr>
          <p:cNvCxnSpPr>
            <a:cxnSpLocks/>
          </p:cNvCxnSpPr>
          <p:nvPr/>
        </p:nvCxnSpPr>
        <p:spPr>
          <a:xfrm flipH="1">
            <a:off x="6858009" y="4329289"/>
            <a:ext cx="1132523"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3" name="Speech Bubble: Rectangle 22">
            <a:extLst>
              <a:ext uri="{FF2B5EF4-FFF2-40B4-BE49-F238E27FC236}">
                <a16:creationId xmlns:a16="http://schemas.microsoft.com/office/drawing/2014/main" id="{9F965E51-BDAD-2B35-87B1-2CDA6251A163}"/>
              </a:ext>
            </a:extLst>
          </p:cNvPr>
          <p:cNvSpPr/>
          <p:nvPr/>
        </p:nvSpPr>
        <p:spPr>
          <a:xfrm>
            <a:off x="7567684" y="5424985"/>
            <a:ext cx="3309582" cy="928043"/>
          </a:xfrm>
          <a:prstGeom prst="wedgeRectCallout">
            <a:avLst>
              <a:gd name="adj1" fmla="val -54560"/>
              <a:gd name="adj2" fmla="val -16445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JUMPs{J1,J2} = {[1-2],[1-2]}</a:t>
            </a:r>
            <a:endParaRPr lang="en-US" dirty="0"/>
          </a:p>
        </p:txBody>
      </p:sp>
      <p:pic>
        <p:nvPicPr>
          <p:cNvPr id="28" name="Picture 27">
            <a:extLst>
              <a:ext uri="{FF2B5EF4-FFF2-40B4-BE49-F238E27FC236}">
                <a16:creationId xmlns:a16="http://schemas.microsoft.com/office/drawing/2014/main" id="{FA6DEDAA-5160-0589-B335-96A2D2CB41B3}"/>
              </a:ext>
            </a:extLst>
          </p:cNvPr>
          <p:cNvPicPr>
            <a:picLocks noChangeAspect="1"/>
          </p:cNvPicPr>
          <p:nvPr/>
        </p:nvPicPr>
        <p:blipFill>
          <a:blip r:embed="rId2"/>
          <a:stretch>
            <a:fillRect/>
          </a:stretch>
        </p:blipFill>
        <p:spPr>
          <a:xfrm>
            <a:off x="9091758" y="2358770"/>
            <a:ext cx="2484336" cy="1398391"/>
          </a:xfrm>
          <a:prstGeom prst="rect">
            <a:avLst/>
          </a:prstGeom>
        </p:spPr>
      </p:pic>
      <p:sp>
        <p:nvSpPr>
          <p:cNvPr id="29" name="Speech Bubble: Rectangle 28">
            <a:extLst>
              <a:ext uri="{FF2B5EF4-FFF2-40B4-BE49-F238E27FC236}">
                <a16:creationId xmlns:a16="http://schemas.microsoft.com/office/drawing/2014/main" id="{BDCE8B4A-256A-0529-33C3-CAAF1674EEDE}"/>
              </a:ext>
            </a:extLst>
          </p:cNvPr>
          <p:cNvSpPr/>
          <p:nvPr/>
        </p:nvSpPr>
        <p:spPr>
          <a:xfrm>
            <a:off x="573626" y="2440326"/>
            <a:ext cx="3309582" cy="928043"/>
          </a:xfrm>
          <a:prstGeom prst="wedgeRectCallout">
            <a:avLst>
              <a:gd name="adj1" fmla="val 104544"/>
              <a:gd name="adj2" fmla="val 12365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JUMPs{J1,J2} = {[2-3],[2-3]}</a:t>
            </a:r>
            <a:endParaRPr lang="en-US" dirty="0"/>
          </a:p>
        </p:txBody>
      </p:sp>
      <p:pic>
        <p:nvPicPr>
          <p:cNvPr id="31" name="Picture 30">
            <a:extLst>
              <a:ext uri="{FF2B5EF4-FFF2-40B4-BE49-F238E27FC236}">
                <a16:creationId xmlns:a16="http://schemas.microsoft.com/office/drawing/2014/main" id="{DA5B062B-5306-087A-2E28-1A00033D6ED6}"/>
              </a:ext>
            </a:extLst>
          </p:cNvPr>
          <p:cNvPicPr>
            <a:picLocks noChangeAspect="1"/>
          </p:cNvPicPr>
          <p:nvPr/>
        </p:nvPicPr>
        <p:blipFill>
          <a:blip r:embed="rId3"/>
          <a:stretch>
            <a:fillRect/>
          </a:stretch>
        </p:blipFill>
        <p:spPr>
          <a:xfrm>
            <a:off x="4049785" y="2073040"/>
            <a:ext cx="2187054" cy="1214295"/>
          </a:xfrm>
          <a:prstGeom prst="rect">
            <a:avLst/>
          </a:prstGeom>
        </p:spPr>
      </p:pic>
    </p:spTree>
    <p:extLst>
      <p:ext uri="{BB962C8B-B14F-4D97-AF65-F5344CB8AC3E}">
        <p14:creationId xmlns:p14="http://schemas.microsoft.com/office/powerpoint/2010/main" val="205418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7B8D5E-7395-C4C9-9AB7-579A64C1065E}"/>
              </a:ext>
            </a:extLst>
          </p:cNvPr>
          <p:cNvSpPr>
            <a:spLocks noGrp="1"/>
          </p:cNvSpPr>
          <p:nvPr>
            <p:ph type="title"/>
          </p:nvPr>
        </p:nvSpPr>
        <p:spPr/>
        <p:txBody>
          <a:bodyPr/>
          <a:lstStyle/>
          <a:p>
            <a:r>
              <a:rPr lang="en-US" sz="4800" dirty="0">
                <a:solidFill>
                  <a:srgbClr val="0070C0"/>
                </a:solidFill>
              </a:rPr>
              <a:t>EEPROM Updating via </a:t>
            </a:r>
            <a:r>
              <a:rPr lang="en-US" altLang="zh-TW" sz="4800" dirty="0" err="1">
                <a:solidFill>
                  <a:srgbClr val="0070C0"/>
                </a:solidFill>
              </a:rPr>
              <a:t>HostInterface</a:t>
            </a:r>
            <a:endParaRPr lang="en-US" dirty="0"/>
          </a:p>
        </p:txBody>
      </p:sp>
    </p:spTree>
    <p:extLst>
      <p:ext uri="{BB962C8B-B14F-4D97-AF65-F5344CB8AC3E}">
        <p14:creationId xmlns:p14="http://schemas.microsoft.com/office/powerpoint/2010/main" val="1570031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93A3361-1500-A6EF-218E-E4676FFDC3E1}"/>
              </a:ext>
            </a:extLst>
          </p:cNvPr>
          <p:cNvSpPr>
            <a:spLocks noGrp="1"/>
          </p:cNvSpPr>
          <p:nvPr>
            <p:ph type="title"/>
          </p:nvPr>
        </p:nvSpPr>
        <p:spPr/>
        <p:txBody>
          <a:bodyPr/>
          <a:lstStyle/>
          <a:p>
            <a:r>
              <a:rPr lang="en-US" dirty="0"/>
              <a:t>The Virtual registers(VR) with </a:t>
            </a:r>
            <a:r>
              <a:rPr lang="en-US" dirty="0" err="1"/>
              <a:t>eeprom</a:t>
            </a:r>
            <a:endParaRPr lang="en-US" dirty="0"/>
          </a:p>
        </p:txBody>
      </p:sp>
      <p:sp>
        <p:nvSpPr>
          <p:cNvPr id="12" name="Content Placeholder 11">
            <a:extLst>
              <a:ext uri="{FF2B5EF4-FFF2-40B4-BE49-F238E27FC236}">
                <a16:creationId xmlns:a16="http://schemas.microsoft.com/office/drawing/2014/main" id="{B70BC6AB-DD35-DCBD-6775-30416DD114B5}"/>
              </a:ext>
            </a:extLst>
          </p:cNvPr>
          <p:cNvSpPr>
            <a:spLocks noGrp="1"/>
          </p:cNvSpPr>
          <p:nvPr>
            <p:ph sz="half" idx="1"/>
          </p:nvPr>
        </p:nvSpPr>
        <p:spPr>
          <a:xfrm>
            <a:off x="401635" y="967206"/>
            <a:ext cx="5618165" cy="490520"/>
          </a:xfrm>
        </p:spPr>
        <p:txBody>
          <a:bodyPr/>
          <a:lstStyle/>
          <a:p>
            <a:r>
              <a:rPr lang="en-US" dirty="0"/>
              <a:t>Offset/data register</a:t>
            </a:r>
          </a:p>
        </p:txBody>
      </p:sp>
      <p:sp>
        <p:nvSpPr>
          <p:cNvPr id="13" name="Content Placeholder 12">
            <a:extLst>
              <a:ext uri="{FF2B5EF4-FFF2-40B4-BE49-F238E27FC236}">
                <a16:creationId xmlns:a16="http://schemas.microsoft.com/office/drawing/2014/main" id="{67D6FD47-A8A5-B4C7-BCEA-04B17E740C2A}"/>
              </a:ext>
            </a:extLst>
          </p:cNvPr>
          <p:cNvSpPr>
            <a:spLocks noGrp="1"/>
          </p:cNvSpPr>
          <p:nvPr>
            <p:ph sz="half" idx="2"/>
          </p:nvPr>
        </p:nvSpPr>
        <p:spPr>
          <a:xfrm>
            <a:off x="6096000" y="967207"/>
            <a:ext cx="5694364" cy="490520"/>
          </a:xfrm>
        </p:spPr>
        <p:txBody>
          <a:bodyPr/>
          <a:lstStyle/>
          <a:p>
            <a:r>
              <a:rPr lang="en-US" dirty="0"/>
              <a:t>Update register</a:t>
            </a:r>
          </a:p>
        </p:txBody>
      </p:sp>
      <p:graphicFrame>
        <p:nvGraphicFramePr>
          <p:cNvPr id="14" name="Table 13">
            <a:extLst>
              <a:ext uri="{FF2B5EF4-FFF2-40B4-BE49-F238E27FC236}">
                <a16:creationId xmlns:a16="http://schemas.microsoft.com/office/drawing/2014/main" id="{C68319A5-9A47-C374-3640-B9BF85A241ED}"/>
              </a:ext>
            </a:extLst>
          </p:cNvPr>
          <p:cNvGraphicFramePr>
            <a:graphicFrameLocks noGrp="1"/>
          </p:cNvGraphicFramePr>
          <p:nvPr/>
        </p:nvGraphicFramePr>
        <p:xfrm>
          <a:off x="280838" y="1631496"/>
          <a:ext cx="4506822" cy="1528519"/>
        </p:xfrm>
        <a:graphic>
          <a:graphicData uri="http://schemas.openxmlformats.org/drawingml/2006/table">
            <a:tbl>
              <a:tblPr firstRow="1" bandRow="1">
                <a:tableStyleId>{5C22544A-7EE6-4342-B048-85BDC9FD1C3A}</a:tableStyleId>
              </a:tblPr>
              <a:tblGrid>
                <a:gridCol w="678857">
                  <a:extLst>
                    <a:ext uri="{9D8B030D-6E8A-4147-A177-3AD203B41FA5}">
                      <a16:colId xmlns:a16="http://schemas.microsoft.com/office/drawing/2014/main" val="2715552141"/>
                    </a:ext>
                  </a:extLst>
                </a:gridCol>
                <a:gridCol w="1679900">
                  <a:extLst>
                    <a:ext uri="{9D8B030D-6E8A-4147-A177-3AD203B41FA5}">
                      <a16:colId xmlns:a16="http://schemas.microsoft.com/office/drawing/2014/main" val="604119113"/>
                    </a:ext>
                  </a:extLst>
                </a:gridCol>
                <a:gridCol w="2148065">
                  <a:extLst>
                    <a:ext uri="{9D8B030D-6E8A-4147-A177-3AD203B41FA5}">
                      <a16:colId xmlns:a16="http://schemas.microsoft.com/office/drawing/2014/main" val="3782241970"/>
                    </a:ext>
                  </a:extLst>
                </a:gridCol>
              </a:tblGrid>
              <a:tr h="304941">
                <a:tc>
                  <a:txBody>
                    <a:bodyPr/>
                    <a:lstStyle/>
                    <a:p>
                      <a:r>
                        <a:rPr lang="en-US" altLang="zh-TW" sz="1400" dirty="0"/>
                        <a:t>0x06</a:t>
                      </a:r>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304482433"/>
                  </a:ext>
                </a:extLst>
              </a:tr>
              <a:tr h="309178">
                <a:tc>
                  <a:txBody>
                    <a:bodyPr/>
                    <a:lstStyle/>
                    <a:p>
                      <a:r>
                        <a:rPr lang="en-US" sz="1400" dirty="0"/>
                        <a:t>Bit</a:t>
                      </a:r>
                    </a:p>
                  </a:txBody>
                  <a:tcPr/>
                </a:tc>
                <a:tc>
                  <a:txBody>
                    <a:bodyPr/>
                    <a:lstStyle/>
                    <a:p>
                      <a:r>
                        <a:rPr lang="en-US" sz="1400" dirty="0"/>
                        <a:t>Bit name</a:t>
                      </a:r>
                    </a:p>
                  </a:txBody>
                  <a:tcPr/>
                </a:tc>
                <a:tc>
                  <a:txBody>
                    <a:bodyPr/>
                    <a:lstStyle/>
                    <a:p>
                      <a:r>
                        <a:rPr lang="en-US" sz="1400" dirty="0"/>
                        <a:t>Function</a:t>
                      </a:r>
                    </a:p>
                  </a:txBody>
                  <a:tcPr/>
                </a:tc>
                <a:extLst>
                  <a:ext uri="{0D108BD9-81ED-4DB2-BD59-A6C34878D82A}">
                    <a16:rowId xmlns:a16="http://schemas.microsoft.com/office/drawing/2014/main" val="970479191"/>
                  </a:ext>
                </a:extLst>
              </a:tr>
              <a:tr h="309178">
                <a:tc>
                  <a:txBody>
                    <a:bodyPr/>
                    <a:lstStyle/>
                    <a:p>
                      <a:r>
                        <a:rPr lang="en-US" sz="1400" dirty="0"/>
                        <a:t>7:0</a:t>
                      </a:r>
                    </a:p>
                  </a:txBody>
                  <a:tcPr/>
                </a:tc>
                <a:tc>
                  <a:txBody>
                    <a:bodyPr/>
                    <a:lstStyle/>
                    <a:p>
                      <a:r>
                        <a:rPr lang="en-US" sz="1400" dirty="0"/>
                        <a:t>CONFIG0_PL_OFF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Payload Offset for CONFIG0 Record</a:t>
                      </a:r>
                      <a:endParaRPr lang="en-US" sz="1200" dirty="0"/>
                    </a:p>
                  </a:txBody>
                  <a:tcPr/>
                </a:tc>
                <a:extLst>
                  <a:ext uri="{0D108BD9-81ED-4DB2-BD59-A6C34878D82A}">
                    <a16:rowId xmlns:a16="http://schemas.microsoft.com/office/drawing/2014/main" val="2343241796"/>
                  </a:ext>
                </a:extLst>
              </a:tr>
              <a:tr h="309178">
                <a:tc>
                  <a:txBody>
                    <a:bodyPr/>
                    <a:lstStyle/>
                    <a:p>
                      <a:r>
                        <a:rPr lang="en-US" sz="1400" dirty="0"/>
                        <a:t>15:8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CONFIG0_PL_BYTE</a:t>
                      </a:r>
                    </a:p>
                  </a:txBody>
                  <a:tcPr/>
                </a:tc>
                <a:tc>
                  <a:txBody>
                    <a:bodyPr/>
                    <a:lstStyle/>
                    <a:p>
                      <a:r>
                        <a:rPr lang="en-US" sz="1200" kern="1200" dirty="0">
                          <a:solidFill>
                            <a:schemeClr val="dk1"/>
                          </a:solidFill>
                          <a:effectLst/>
                          <a:latin typeface="+mn-lt"/>
                          <a:ea typeface="+mn-ea"/>
                          <a:cs typeface="+mn-cs"/>
                        </a:rPr>
                        <a:t>8bit data for offset CONFIG0 Payload</a:t>
                      </a:r>
                      <a:endParaRPr lang="en-US" sz="1200" dirty="0"/>
                    </a:p>
                  </a:txBody>
                  <a:tcPr/>
                </a:tc>
                <a:extLst>
                  <a:ext uri="{0D108BD9-81ED-4DB2-BD59-A6C34878D82A}">
                    <a16:rowId xmlns:a16="http://schemas.microsoft.com/office/drawing/2014/main" val="2348110002"/>
                  </a:ext>
                </a:extLst>
              </a:tr>
            </a:tbl>
          </a:graphicData>
        </a:graphic>
      </p:graphicFrame>
      <p:graphicFrame>
        <p:nvGraphicFramePr>
          <p:cNvPr id="17" name="Table 16">
            <a:extLst>
              <a:ext uri="{FF2B5EF4-FFF2-40B4-BE49-F238E27FC236}">
                <a16:creationId xmlns:a16="http://schemas.microsoft.com/office/drawing/2014/main" id="{91BFF534-0300-A870-1EF8-68B94FBAB239}"/>
              </a:ext>
            </a:extLst>
          </p:cNvPr>
          <p:cNvGraphicFramePr>
            <a:graphicFrameLocks noGrp="1"/>
          </p:cNvGraphicFramePr>
          <p:nvPr/>
        </p:nvGraphicFramePr>
        <p:xfrm>
          <a:off x="280838" y="3429000"/>
          <a:ext cx="4506822" cy="1528519"/>
        </p:xfrm>
        <a:graphic>
          <a:graphicData uri="http://schemas.openxmlformats.org/drawingml/2006/table">
            <a:tbl>
              <a:tblPr firstRow="1" bandRow="1">
                <a:tableStyleId>{5C22544A-7EE6-4342-B048-85BDC9FD1C3A}</a:tableStyleId>
              </a:tblPr>
              <a:tblGrid>
                <a:gridCol w="678857">
                  <a:extLst>
                    <a:ext uri="{9D8B030D-6E8A-4147-A177-3AD203B41FA5}">
                      <a16:colId xmlns:a16="http://schemas.microsoft.com/office/drawing/2014/main" val="2715552141"/>
                    </a:ext>
                  </a:extLst>
                </a:gridCol>
                <a:gridCol w="1679900">
                  <a:extLst>
                    <a:ext uri="{9D8B030D-6E8A-4147-A177-3AD203B41FA5}">
                      <a16:colId xmlns:a16="http://schemas.microsoft.com/office/drawing/2014/main" val="604119113"/>
                    </a:ext>
                  </a:extLst>
                </a:gridCol>
                <a:gridCol w="2148065">
                  <a:extLst>
                    <a:ext uri="{9D8B030D-6E8A-4147-A177-3AD203B41FA5}">
                      <a16:colId xmlns:a16="http://schemas.microsoft.com/office/drawing/2014/main" val="3782241970"/>
                    </a:ext>
                  </a:extLst>
                </a:gridCol>
              </a:tblGrid>
              <a:tr h="304941">
                <a:tc>
                  <a:txBody>
                    <a:bodyPr/>
                    <a:lstStyle/>
                    <a:p>
                      <a:r>
                        <a:rPr lang="en-US" altLang="zh-TW" sz="1400" dirty="0"/>
                        <a:t>0x08</a:t>
                      </a:r>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304482433"/>
                  </a:ext>
                </a:extLst>
              </a:tr>
              <a:tr h="309178">
                <a:tc>
                  <a:txBody>
                    <a:bodyPr/>
                    <a:lstStyle/>
                    <a:p>
                      <a:r>
                        <a:rPr lang="en-US" sz="1400" dirty="0"/>
                        <a:t>Bit</a:t>
                      </a:r>
                    </a:p>
                  </a:txBody>
                  <a:tcPr/>
                </a:tc>
                <a:tc>
                  <a:txBody>
                    <a:bodyPr/>
                    <a:lstStyle/>
                    <a:p>
                      <a:r>
                        <a:rPr lang="en-US" sz="1400" dirty="0"/>
                        <a:t>Bit name</a:t>
                      </a:r>
                    </a:p>
                  </a:txBody>
                  <a:tcPr/>
                </a:tc>
                <a:tc>
                  <a:txBody>
                    <a:bodyPr/>
                    <a:lstStyle/>
                    <a:p>
                      <a:r>
                        <a:rPr lang="en-US" sz="1400" dirty="0"/>
                        <a:t>Function</a:t>
                      </a:r>
                    </a:p>
                  </a:txBody>
                  <a:tcPr/>
                </a:tc>
                <a:extLst>
                  <a:ext uri="{0D108BD9-81ED-4DB2-BD59-A6C34878D82A}">
                    <a16:rowId xmlns:a16="http://schemas.microsoft.com/office/drawing/2014/main" val="970479191"/>
                  </a:ext>
                </a:extLst>
              </a:tr>
              <a:tr h="309178">
                <a:tc>
                  <a:txBody>
                    <a:bodyPr/>
                    <a:lstStyle/>
                    <a:p>
                      <a:r>
                        <a:rPr lang="en-US" sz="1400" dirty="0"/>
                        <a:t>7:0</a:t>
                      </a:r>
                    </a:p>
                  </a:txBody>
                  <a:tcPr/>
                </a:tc>
                <a:tc>
                  <a:txBody>
                    <a:bodyPr/>
                    <a:lstStyle/>
                    <a:p>
                      <a:r>
                        <a:rPr lang="en-US" sz="1400" dirty="0"/>
                        <a:t>DPCD_VSF_PL_OFF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Payload Offset for DPCD VSF Record</a:t>
                      </a:r>
                      <a:endParaRPr lang="en-US" sz="1200" dirty="0"/>
                    </a:p>
                  </a:txBody>
                  <a:tcPr/>
                </a:tc>
                <a:extLst>
                  <a:ext uri="{0D108BD9-81ED-4DB2-BD59-A6C34878D82A}">
                    <a16:rowId xmlns:a16="http://schemas.microsoft.com/office/drawing/2014/main" val="2343241796"/>
                  </a:ext>
                </a:extLst>
              </a:tr>
              <a:tr h="309178">
                <a:tc>
                  <a:txBody>
                    <a:bodyPr/>
                    <a:lstStyle/>
                    <a:p>
                      <a:r>
                        <a:rPr lang="en-US" sz="1400" dirty="0"/>
                        <a:t>15:8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DPCD_VSF_BYTE</a:t>
                      </a:r>
                    </a:p>
                  </a:txBody>
                  <a:tcPr/>
                </a:tc>
                <a:tc>
                  <a:txBody>
                    <a:bodyPr/>
                    <a:lstStyle/>
                    <a:p>
                      <a:r>
                        <a:rPr lang="en-US" sz="1200" kern="1200" dirty="0">
                          <a:solidFill>
                            <a:schemeClr val="dk1"/>
                          </a:solidFill>
                          <a:effectLst/>
                          <a:latin typeface="+mn-lt"/>
                          <a:ea typeface="+mn-ea"/>
                          <a:cs typeface="+mn-cs"/>
                        </a:rPr>
                        <a:t>8bit data for offset DPCD VSF  Payload</a:t>
                      </a:r>
                      <a:endParaRPr lang="en-US" sz="1200" dirty="0"/>
                    </a:p>
                  </a:txBody>
                  <a:tcPr/>
                </a:tc>
                <a:extLst>
                  <a:ext uri="{0D108BD9-81ED-4DB2-BD59-A6C34878D82A}">
                    <a16:rowId xmlns:a16="http://schemas.microsoft.com/office/drawing/2014/main" val="2348110002"/>
                  </a:ext>
                </a:extLst>
              </a:tr>
            </a:tbl>
          </a:graphicData>
        </a:graphic>
      </p:graphicFrame>
      <p:graphicFrame>
        <p:nvGraphicFramePr>
          <p:cNvPr id="18" name="Table 17">
            <a:extLst>
              <a:ext uri="{FF2B5EF4-FFF2-40B4-BE49-F238E27FC236}">
                <a16:creationId xmlns:a16="http://schemas.microsoft.com/office/drawing/2014/main" id="{FC43E221-CA4E-E7C0-3DCB-6302575B6D8F}"/>
              </a:ext>
            </a:extLst>
          </p:cNvPr>
          <p:cNvGraphicFramePr>
            <a:graphicFrameLocks noGrp="1"/>
          </p:cNvGraphicFramePr>
          <p:nvPr/>
        </p:nvGraphicFramePr>
        <p:xfrm>
          <a:off x="280838" y="5126534"/>
          <a:ext cx="4506822" cy="1528519"/>
        </p:xfrm>
        <a:graphic>
          <a:graphicData uri="http://schemas.openxmlformats.org/drawingml/2006/table">
            <a:tbl>
              <a:tblPr firstRow="1" bandRow="1">
                <a:tableStyleId>{5C22544A-7EE6-4342-B048-85BDC9FD1C3A}</a:tableStyleId>
              </a:tblPr>
              <a:tblGrid>
                <a:gridCol w="678857">
                  <a:extLst>
                    <a:ext uri="{9D8B030D-6E8A-4147-A177-3AD203B41FA5}">
                      <a16:colId xmlns:a16="http://schemas.microsoft.com/office/drawing/2014/main" val="2715552141"/>
                    </a:ext>
                  </a:extLst>
                </a:gridCol>
                <a:gridCol w="1990539">
                  <a:extLst>
                    <a:ext uri="{9D8B030D-6E8A-4147-A177-3AD203B41FA5}">
                      <a16:colId xmlns:a16="http://schemas.microsoft.com/office/drawing/2014/main" val="604119113"/>
                    </a:ext>
                  </a:extLst>
                </a:gridCol>
                <a:gridCol w="1837426">
                  <a:extLst>
                    <a:ext uri="{9D8B030D-6E8A-4147-A177-3AD203B41FA5}">
                      <a16:colId xmlns:a16="http://schemas.microsoft.com/office/drawing/2014/main" val="3782241970"/>
                    </a:ext>
                  </a:extLst>
                </a:gridCol>
              </a:tblGrid>
              <a:tr h="304941">
                <a:tc>
                  <a:txBody>
                    <a:bodyPr/>
                    <a:lstStyle/>
                    <a:p>
                      <a:r>
                        <a:rPr lang="en-US" altLang="zh-TW" sz="1400" dirty="0"/>
                        <a:t>0x0A</a:t>
                      </a:r>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304482433"/>
                  </a:ext>
                </a:extLst>
              </a:tr>
              <a:tr h="309178">
                <a:tc>
                  <a:txBody>
                    <a:bodyPr/>
                    <a:lstStyle/>
                    <a:p>
                      <a:r>
                        <a:rPr lang="en-US" sz="1400" dirty="0"/>
                        <a:t>Bit</a:t>
                      </a:r>
                    </a:p>
                  </a:txBody>
                  <a:tcPr/>
                </a:tc>
                <a:tc>
                  <a:txBody>
                    <a:bodyPr/>
                    <a:lstStyle/>
                    <a:p>
                      <a:r>
                        <a:rPr lang="en-US" sz="1400" dirty="0"/>
                        <a:t>Bit name</a:t>
                      </a:r>
                    </a:p>
                  </a:txBody>
                  <a:tcPr/>
                </a:tc>
                <a:tc>
                  <a:txBody>
                    <a:bodyPr/>
                    <a:lstStyle/>
                    <a:p>
                      <a:r>
                        <a:rPr lang="en-US" sz="1400" dirty="0"/>
                        <a:t>Function</a:t>
                      </a:r>
                    </a:p>
                  </a:txBody>
                  <a:tcPr/>
                </a:tc>
                <a:extLst>
                  <a:ext uri="{0D108BD9-81ED-4DB2-BD59-A6C34878D82A}">
                    <a16:rowId xmlns:a16="http://schemas.microsoft.com/office/drawing/2014/main" val="970479191"/>
                  </a:ext>
                </a:extLst>
              </a:tr>
              <a:tr h="309178">
                <a:tc>
                  <a:txBody>
                    <a:bodyPr/>
                    <a:lstStyle/>
                    <a:p>
                      <a:r>
                        <a:rPr lang="en-US" sz="1400" dirty="0"/>
                        <a:t>7:0</a:t>
                      </a:r>
                    </a:p>
                  </a:txBody>
                  <a:tcPr/>
                </a:tc>
                <a:tc>
                  <a:txBody>
                    <a:bodyPr/>
                    <a:lstStyle/>
                    <a:p>
                      <a:r>
                        <a:rPr lang="en-US" sz="1400" dirty="0"/>
                        <a:t>LVDS_CONFIG_PL_OFF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Payload Offset for LVDS CONFIG Record</a:t>
                      </a:r>
                      <a:endParaRPr lang="en-US" sz="1200" dirty="0"/>
                    </a:p>
                  </a:txBody>
                  <a:tcPr/>
                </a:tc>
                <a:extLst>
                  <a:ext uri="{0D108BD9-81ED-4DB2-BD59-A6C34878D82A}">
                    <a16:rowId xmlns:a16="http://schemas.microsoft.com/office/drawing/2014/main" val="2343241796"/>
                  </a:ext>
                </a:extLst>
              </a:tr>
              <a:tr h="309178">
                <a:tc>
                  <a:txBody>
                    <a:bodyPr/>
                    <a:lstStyle/>
                    <a:p>
                      <a:r>
                        <a:rPr lang="en-US" sz="1400" dirty="0"/>
                        <a:t>15:8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LVDS_CONFIG_PL_BYTE</a:t>
                      </a:r>
                    </a:p>
                  </a:txBody>
                  <a:tcPr/>
                </a:tc>
                <a:tc>
                  <a:txBody>
                    <a:bodyPr/>
                    <a:lstStyle/>
                    <a:p>
                      <a:r>
                        <a:rPr lang="en-US" sz="1200" kern="1200" dirty="0">
                          <a:solidFill>
                            <a:schemeClr val="dk1"/>
                          </a:solidFill>
                          <a:effectLst/>
                          <a:latin typeface="+mn-lt"/>
                          <a:ea typeface="+mn-ea"/>
                          <a:cs typeface="+mn-cs"/>
                        </a:rPr>
                        <a:t>8bit data for offset LVDS CONFIG Payload</a:t>
                      </a:r>
                      <a:endParaRPr lang="en-US" sz="1200" dirty="0"/>
                    </a:p>
                  </a:txBody>
                  <a:tcPr/>
                </a:tc>
                <a:extLst>
                  <a:ext uri="{0D108BD9-81ED-4DB2-BD59-A6C34878D82A}">
                    <a16:rowId xmlns:a16="http://schemas.microsoft.com/office/drawing/2014/main" val="2348110002"/>
                  </a:ext>
                </a:extLst>
              </a:tr>
            </a:tbl>
          </a:graphicData>
        </a:graphic>
      </p:graphicFrame>
      <p:graphicFrame>
        <p:nvGraphicFramePr>
          <p:cNvPr id="19" name="Table 18">
            <a:extLst>
              <a:ext uri="{FF2B5EF4-FFF2-40B4-BE49-F238E27FC236}">
                <a16:creationId xmlns:a16="http://schemas.microsoft.com/office/drawing/2014/main" id="{CE47F4E8-6397-8A2C-D1A6-28F567FB8CF6}"/>
              </a:ext>
            </a:extLst>
          </p:cNvPr>
          <p:cNvGraphicFramePr>
            <a:graphicFrameLocks noGrp="1"/>
          </p:cNvGraphicFramePr>
          <p:nvPr/>
        </p:nvGraphicFramePr>
        <p:xfrm>
          <a:off x="6264692" y="5138734"/>
          <a:ext cx="5441351" cy="1513279"/>
        </p:xfrm>
        <a:graphic>
          <a:graphicData uri="http://schemas.openxmlformats.org/drawingml/2006/table">
            <a:tbl>
              <a:tblPr firstRow="1" bandRow="1">
                <a:tableStyleId>{5C22544A-7EE6-4342-B048-85BDC9FD1C3A}</a:tableStyleId>
              </a:tblPr>
              <a:tblGrid>
                <a:gridCol w="819624">
                  <a:extLst>
                    <a:ext uri="{9D8B030D-6E8A-4147-A177-3AD203B41FA5}">
                      <a16:colId xmlns:a16="http://schemas.microsoft.com/office/drawing/2014/main" val="2715552141"/>
                    </a:ext>
                  </a:extLst>
                </a:gridCol>
                <a:gridCol w="2500504">
                  <a:extLst>
                    <a:ext uri="{9D8B030D-6E8A-4147-A177-3AD203B41FA5}">
                      <a16:colId xmlns:a16="http://schemas.microsoft.com/office/drawing/2014/main" val="604119113"/>
                    </a:ext>
                  </a:extLst>
                </a:gridCol>
                <a:gridCol w="2121223">
                  <a:extLst>
                    <a:ext uri="{9D8B030D-6E8A-4147-A177-3AD203B41FA5}">
                      <a16:colId xmlns:a16="http://schemas.microsoft.com/office/drawing/2014/main" val="3782241970"/>
                    </a:ext>
                  </a:extLst>
                </a:gridCol>
              </a:tblGrid>
              <a:tr h="304941">
                <a:tc>
                  <a:txBody>
                    <a:bodyPr/>
                    <a:lstStyle/>
                    <a:p>
                      <a:r>
                        <a:rPr lang="en-US" altLang="zh-TW" sz="1400" dirty="0"/>
                        <a:t>0x0B</a:t>
                      </a:r>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304482433"/>
                  </a:ext>
                </a:extLst>
              </a:tr>
              <a:tr h="309178">
                <a:tc>
                  <a:txBody>
                    <a:bodyPr/>
                    <a:lstStyle/>
                    <a:p>
                      <a:r>
                        <a:rPr lang="en-US" sz="1400" dirty="0"/>
                        <a:t>Bit</a:t>
                      </a:r>
                    </a:p>
                  </a:txBody>
                  <a:tcPr/>
                </a:tc>
                <a:tc>
                  <a:txBody>
                    <a:bodyPr/>
                    <a:lstStyle/>
                    <a:p>
                      <a:r>
                        <a:rPr lang="en-US" sz="1400" dirty="0"/>
                        <a:t>Bit name</a:t>
                      </a:r>
                    </a:p>
                  </a:txBody>
                  <a:tcPr/>
                </a:tc>
                <a:tc>
                  <a:txBody>
                    <a:bodyPr/>
                    <a:lstStyle/>
                    <a:p>
                      <a:r>
                        <a:rPr lang="en-US" sz="1400" dirty="0"/>
                        <a:t>Function</a:t>
                      </a:r>
                    </a:p>
                  </a:txBody>
                  <a:tcPr/>
                </a:tc>
                <a:extLst>
                  <a:ext uri="{0D108BD9-81ED-4DB2-BD59-A6C34878D82A}">
                    <a16:rowId xmlns:a16="http://schemas.microsoft.com/office/drawing/2014/main" val="970479191"/>
                  </a:ext>
                </a:extLst>
              </a:tr>
              <a:tr h="309178">
                <a:tc>
                  <a:txBody>
                    <a:bodyPr/>
                    <a:lstStyle/>
                    <a:p>
                      <a:pPr marL="0" marR="0" algn="ctr">
                        <a:spcBef>
                          <a:spcPts val="100"/>
                        </a:spcBef>
                        <a:spcAft>
                          <a:spcPts val="10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a:t>
                      </a:r>
                    </a:p>
                  </a:txBody>
                  <a:tcPr marL="68580" marR="68580" marT="0" marB="0"/>
                </a:tc>
                <a:tc>
                  <a:txBody>
                    <a:bodyPr/>
                    <a:lstStyle/>
                    <a:p>
                      <a:pPr marL="0" marR="0">
                        <a:spcBef>
                          <a:spcPts val="100"/>
                        </a:spcBef>
                        <a:spcAft>
                          <a:spcPts val="10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LVDS_CONFIG_UPDATE_DONE</a:t>
                      </a:r>
                    </a:p>
                  </a:txBody>
                  <a:tcPr marL="68580" marR="68580" marT="0" marB="0"/>
                </a:tc>
                <a:tc>
                  <a:txBody>
                    <a:bodyPr/>
                    <a:lstStyle/>
                    <a:p>
                      <a:pPr marL="0" marR="0">
                        <a:spcBef>
                          <a:spcPts val="100"/>
                        </a:spcBef>
                        <a:spcAft>
                          <a:spcPts val="100"/>
                        </a:spcAft>
                      </a:pPr>
                      <a:r>
                        <a:rPr lang="en-US" sz="800" dirty="0">
                          <a:effectLst/>
                          <a:latin typeface="Arial" panose="020B0604020202020204" pitchFamily="34" charset="0"/>
                          <a:ea typeface="PMingLiU" panose="02020500000000000000" pitchFamily="18" charset="-120"/>
                          <a:cs typeface="Times New Roman" panose="02020603050405020304" pitchFamily="18" charset="0"/>
                        </a:rPr>
                        <a:t>Sirius will Calculate CRC, create Record and program EEPROM locations for this record when this bit is set.</a:t>
                      </a:r>
                      <a:endParaRPr lang="en-U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43241796"/>
                  </a:ext>
                </a:extLst>
              </a:tr>
              <a:tr h="309178">
                <a:tc>
                  <a:txBody>
                    <a:bodyPr/>
                    <a:lstStyle/>
                    <a:p>
                      <a:pPr marL="0" marR="0" algn="ctr">
                        <a:spcBef>
                          <a:spcPts val="100"/>
                        </a:spcBef>
                        <a:spcAft>
                          <a:spcPts val="10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a:t>
                      </a:r>
                    </a:p>
                  </a:txBody>
                  <a:tcPr marL="68580" marR="68580" marT="0" marB="0"/>
                </a:tc>
                <a:tc>
                  <a:txBody>
                    <a:bodyPr/>
                    <a:lstStyle/>
                    <a:p>
                      <a:pPr marL="0" marR="0">
                        <a:spcBef>
                          <a:spcPts val="100"/>
                        </a:spcBef>
                        <a:spcAft>
                          <a:spcPts val="10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LVDS_CONFIG_UPDATE_EEPROM_DONE</a:t>
                      </a:r>
                    </a:p>
                  </a:txBody>
                  <a:tcPr marL="68580" marR="68580" marT="0" marB="0"/>
                </a:tc>
                <a:tc>
                  <a:txBody>
                    <a:bodyPr/>
                    <a:lstStyle/>
                    <a:p>
                      <a:pPr marL="0" marR="0">
                        <a:spcBef>
                          <a:spcPts val="100"/>
                        </a:spcBef>
                        <a:spcAft>
                          <a:spcPts val="100"/>
                        </a:spcAft>
                      </a:pPr>
                      <a:r>
                        <a:rPr lang="en-US" sz="800" dirty="0">
                          <a:effectLst/>
                          <a:latin typeface="Arial" panose="020B0604020202020204" pitchFamily="34" charset="0"/>
                          <a:ea typeface="PMingLiU" panose="02020500000000000000" pitchFamily="18" charset="-120"/>
                          <a:cs typeface="Times New Roman" panose="02020603050405020304" pitchFamily="18" charset="0"/>
                        </a:rPr>
                        <a:t>EEPROM update is done with HI interrupt. Host can restart Sirius</a:t>
                      </a:r>
                      <a:r>
                        <a:rPr lang="en-US" sz="1100" dirty="0">
                          <a:effectLst/>
                          <a:latin typeface="Arial" panose="020B0604020202020204" pitchFamily="34" charset="0"/>
                          <a:ea typeface="Arial" panose="020B0604020202020204" pitchFamily="34" charset="0"/>
                          <a:cs typeface="Arial" panose="020B0604020202020204" pitchFamily="34" charset="0"/>
                        </a:rPr>
                        <a:t> </a:t>
                      </a:r>
                      <a:r>
                        <a:rPr lang="en-US" sz="800" dirty="0">
                          <a:effectLst/>
                          <a:latin typeface="Arial" panose="020B0604020202020204" pitchFamily="34" charset="0"/>
                          <a:ea typeface="PMingLiU" panose="02020500000000000000" pitchFamily="18" charset="-120"/>
                          <a:cs typeface="Times New Roman" panose="02020603050405020304" pitchFamily="18" charset="0"/>
                        </a:rPr>
                        <a:t>and use the Configuration Data from EEPROM to initialize the system.</a:t>
                      </a:r>
                      <a:endParaRPr lang="en-U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48110002"/>
                  </a:ext>
                </a:extLst>
              </a:tr>
            </a:tbl>
          </a:graphicData>
        </a:graphic>
      </p:graphicFrame>
      <p:graphicFrame>
        <p:nvGraphicFramePr>
          <p:cNvPr id="20" name="Table 19">
            <a:extLst>
              <a:ext uri="{FF2B5EF4-FFF2-40B4-BE49-F238E27FC236}">
                <a16:creationId xmlns:a16="http://schemas.microsoft.com/office/drawing/2014/main" id="{27ABB15B-0A10-3DC8-C424-095C6A3E1368}"/>
              </a:ext>
            </a:extLst>
          </p:cNvPr>
          <p:cNvGraphicFramePr>
            <a:graphicFrameLocks noGrp="1"/>
          </p:cNvGraphicFramePr>
          <p:nvPr/>
        </p:nvGraphicFramePr>
        <p:xfrm>
          <a:off x="6264692" y="1646736"/>
          <a:ext cx="5441351" cy="1513279"/>
        </p:xfrm>
        <a:graphic>
          <a:graphicData uri="http://schemas.openxmlformats.org/drawingml/2006/table">
            <a:tbl>
              <a:tblPr firstRow="1" bandRow="1">
                <a:tableStyleId>{5C22544A-7EE6-4342-B048-85BDC9FD1C3A}</a:tableStyleId>
              </a:tblPr>
              <a:tblGrid>
                <a:gridCol w="819624">
                  <a:extLst>
                    <a:ext uri="{9D8B030D-6E8A-4147-A177-3AD203B41FA5}">
                      <a16:colId xmlns:a16="http://schemas.microsoft.com/office/drawing/2014/main" val="2715552141"/>
                    </a:ext>
                  </a:extLst>
                </a:gridCol>
                <a:gridCol w="2500504">
                  <a:extLst>
                    <a:ext uri="{9D8B030D-6E8A-4147-A177-3AD203B41FA5}">
                      <a16:colId xmlns:a16="http://schemas.microsoft.com/office/drawing/2014/main" val="604119113"/>
                    </a:ext>
                  </a:extLst>
                </a:gridCol>
                <a:gridCol w="2121223">
                  <a:extLst>
                    <a:ext uri="{9D8B030D-6E8A-4147-A177-3AD203B41FA5}">
                      <a16:colId xmlns:a16="http://schemas.microsoft.com/office/drawing/2014/main" val="3782241970"/>
                    </a:ext>
                  </a:extLst>
                </a:gridCol>
              </a:tblGrid>
              <a:tr h="304941">
                <a:tc>
                  <a:txBody>
                    <a:bodyPr/>
                    <a:lstStyle/>
                    <a:p>
                      <a:r>
                        <a:rPr lang="en-US" altLang="zh-TW" sz="1400" dirty="0"/>
                        <a:t>0x07</a:t>
                      </a:r>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304482433"/>
                  </a:ext>
                </a:extLst>
              </a:tr>
              <a:tr h="309178">
                <a:tc>
                  <a:txBody>
                    <a:bodyPr/>
                    <a:lstStyle/>
                    <a:p>
                      <a:r>
                        <a:rPr lang="en-US" sz="1400" dirty="0"/>
                        <a:t>Bit</a:t>
                      </a:r>
                    </a:p>
                  </a:txBody>
                  <a:tcPr/>
                </a:tc>
                <a:tc>
                  <a:txBody>
                    <a:bodyPr/>
                    <a:lstStyle/>
                    <a:p>
                      <a:r>
                        <a:rPr lang="en-US" sz="1400" dirty="0"/>
                        <a:t>Bit name</a:t>
                      </a:r>
                    </a:p>
                  </a:txBody>
                  <a:tcPr/>
                </a:tc>
                <a:tc>
                  <a:txBody>
                    <a:bodyPr/>
                    <a:lstStyle/>
                    <a:p>
                      <a:r>
                        <a:rPr lang="en-US" sz="1400" dirty="0"/>
                        <a:t>Function</a:t>
                      </a:r>
                    </a:p>
                  </a:txBody>
                  <a:tcPr/>
                </a:tc>
                <a:extLst>
                  <a:ext uri="{0D108BD9-81ED-4DB2-BD59-A6C34878D82A}">
                    <a16:rowId xmlns:a16="http://schemas.microsoft.com/office/drawing/2014/main" val="970479191"/>
                  </a:ext>
                </a:extLst>
              </a:tr>
              <a:tr h="309178">
                <a:tc>
                  <a:txBody>
                    <a:bodyPr/>
                    <a:lstStyle/>
                    <a:p>
                      <a:pPr marL="0" marR="0" algn="ctr">
                        <a:spcBef>
                          <a:spcPts val="100"/>
                        </a:spcBef>
                        <a:spcAft>
                          <a:spcPts val="10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a:t>
                      </a:r>
                    </a:p>
                  </a:txBody>
                  <a:tcPr marL="68580" marR="68580" marT="0" marB="0"/>
                </a:tc>
                <a:tc>
                  <a:txBody>
                    <a:bodyPr/>
                    <a:lstStyle/>
                    <a:p>
                      <a:pPr marL="0" marR="0">
                        <a:spcBef>
                          <a:spcPts val="100"/>
                        </a:spcBef>
                        <a:spcAft>
                          <a:spcPts val="10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CONFIG0_UPDATE_DONE</a:t>
                      </a:r>
                    </a:p>
                  </a:txBody>
                  <a:tcPr marL="68580" marR="68580" marT="0" marB="0"/>
                </a:tc>
                <a:tc>
                  <a:txBody>
                    <a:bodyPr/>
                    <a:lstStyle/>
                    <a:p>
                      <a:pPr marL="0" marR="0">
                        <a:spcBef>
                          <a:spcPts val="100"/>
                        </a:spcBef>
                        <a:spcAft>
                          <a:spcPts val="100"/>
                        </a:spcAft>
                      </a:pPr>
                      <a:r>
                        <a:rPr lang="en-US" sz="800">
                          <a:effectLst/>
                          <a:latin typeface="Arial" panose="020B0604020202020204" pitchFamily="34" charset="0"/>
                          <a:ea typeface="PMingLiU" panose="02020500000000000000" pitchFamily="18" charset="-120"/>
                          <a:cs typeface="Times New Roman" panose="02020603050405020304" pitchFamily="18" charset="0"/>
                        </a:rPr>
                        <a:t>Sirius will Calculate CRC, create Record and program EEPROM locations for this record when this bit is set.</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43241796"/>
                  </a:ext>
                </a:extLst>
              </a:tr>
              <a:tr h="309178">
                <a:tc>
                  <a:txBody>
                    <a:bodyPr/>
                    <a:lstStyle/>
                    <a:p>
                      <a:pPr marL="0" marR="0" algn="ctr">
                        <a:spcBef>
                          <a:spcPts val="100"/>
                        </a:spcBef>
                        <a:spcAft>
                          <a:spcPts val="10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a:t>
                      </a:r>
                    </a:p>
                  </a:txBody>
                  <a:tcPr marL="68580" marR="68580" marT="0" marB="0"/>
                </a:tc>
                <a:tc>
                  <a:txBody>
                    <a:bodyPr/>
                    <a:lstStyle/>
                    <a:p>
                      <a:pPr marL="0" marR="0">
                        <a:spcBef>
                          <a:spcPts val="100"/>
                        </a:spcBef>
                        <a:spcAft>
                          <a:spcPts val="10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CONFIG0_UPDATE_EEPROM_DONE</a:t>
                      </a:r>
                    </a:p>
                  </a:txBody>
                  <a:tcPr marL="68580" marR="68580" marT="0" marB="0"/>
                </a:tc>
                <a:tc>
                  <a:txBody>
                    <a:bodyPr/>
                    <a:lstStyle/>
                    <a:p>
                      <a:pPr marL="0" marR="0">
                        <a:spcBef>
                          <a:spcPts val="100"/>
                        </a:spcBef>
                        <a:spcAft>
                          <a:spcPts val="100"/>
                        </a:spcAft>
                      </a:pPr>
                      <a:r>
                        <a:rPr lang="en-US" sz="800" dirty="0">
                          <a:effectLst/>
                          <a:latin typeface="Arial" panose="020B0604020202020204" pitchFamily="34" charset="0"/>
                          <a:ea typeface="PMingLiU" panose="02020500000000000000" pitchFamily="18" charset="-120"/>
                          <a:cs typeface="Times New Roman" panose="02020603050405020304" pitchFamily="18" charset="0"/>
                        </a:rPr>
                        <a:t>EEPROM update is done with HI interrupt. Host can restart Sirius</a:t>
                      </a:r>
                      <a:r>
                        <a:rPr lang="en-US" sz="1100" dirty="0">
                          <a:effectLst/>
                          <a:latin typeface="Arial" panose="020B0604020202020204" pitchFamily="34" charset="0"/>
                          <a:ea typeface="Arial" panose="020B0604020202020204" pitchFamily="34" charset="0"/>
                          <a:cs typeface="Arial" panose="020B0604020202020204" pitchFamily="34" charset="0"/>
                        </a:rPr>
                        <a:t> </a:t>
                      </a:r>
                      <a:r>
                        <a:rPr lang="en-US" sz="800" dirty="0">
                          <a:effectLst/>
                          <a:latin typeface="Arial" panose="020B0604020202020204" pitchFamily="34" charset="0"/>
                          <a:ea typeface="PMingLiU" panose="02020500000000000000" pitchFamily="18" charset="-120"/>
                          <a:cs typeface="Times New Roman" panose="02020603050405020304" pitchFamily="18" charset="0"/>
                        </a:rPr>
                        <a:t>and use the Configuration Data from EEPROM to initialize the system.</a:t>
                      </a:r>
                      <a:endParaRPr lang="en-U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48110002"/>
                  </a:ext>
                </a:extLst>
              </a:tr>
            </a:tbl>
          </a:graphicData>
        </a:graphic>
      </p:graphicFrame>
      <p:graphicFrame>
        <p:nvGraphicFramePr>
          <p:cNvPr id="21" name="Table 20">
            <a:extLst>
              <a:ext uri="{FF2B5EF4-FFF2-40B4-BE49-F238E27FC236}">
                <a16:creationId xmlns:a16="http://schemas.microsoft.com/office/drawing/2014/main" id="{BE919241-3D4A-E523-CD18-A58E2479CA96}"/>
              </a:ext>
            </a:extLst>
          </p:cNvPr>
          <p:cNvGraphicFramePr>
            <a:graphicFrameLocks noGrp="1"/>
          </p:cNvGraphicFramePr>
          <p:nvPr/>
        </p:nvGraphicFramePr>
        <p:xfrm>
          <a:off x="6264692" y="3444240"/>
          <a:ext cx="5441351" cy="1513279"/>
        </p:xfrm>
        <a:graphic>
          <a:graphicData uri="http://schemas.openxmlformats.org/drawingml/2006/table">
            <a:tbl>
              <a:tblPr firstRow="1" bandRow="1">
                <a:tableStyleId>{5C22544A-7EE6-4342-B048-85BDC9FD1C3A}</a:tableStyleId>
              </a:tblPr>
              <a:tblGrid>
                <a:gridCol w="819624">
                  <a:extLst>
                    <a:ext uri="{9D8B030D-6E8A-4147-A177-3AD203B41FA5}">
                      <a16:colId xmlns:a16="http://schemas.microsoft.com/office/drawing/2014/main" val="2715552141"/>
                    </a:ext>
                  </a:extLst>
                </a:gridCol>
                <a:gridCol w="2500504">
                  <a:extLst>
                    <a:ext uri="{9D8B030D-6E8A-4147-A177-3AD203B41FA5}">
                      <a16:colId xmlns:a16="http://schemas.microsoft.com/office/drawing/2014/main" val="604119113"/>
                    </a:ext>
                  </a:extLst>
                </a:gridCol>
                <a:gridCol w="2121223">
                  <a:extLst>
                    <a:ext uri="{9D8B030D-6E8A-4147-A177-3AD203B41FA5}">
                      <a16:colId xmlns:a16="http://schemas.microsoft.com/office/drawing/2014/main" val="3782241970"/>
                    </a:ext>
                  </a:extLst>
                </a:gridCol>
              </a:tblGrid>
              <a:tr h="304941">
                <a:tc>
                  <a:txBody>
                    <a:bodyPr/>
                    <a:lstStyle/>
                    <a:p>
                      <a:r>
                        <a:rPr lang="en-US" altLang="zh-TW" sz="1400" dirty="0"/>
                        <a:t>0x09</a:t>
                      </a:r>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304482433"/>
                  </a:ext>
                </a:extLst>
              </a:tr>
              <a:tr h="309178">
                <a:tc>
                  <a:txBody>
                    <a:bodyPr/>
                    <a:lstStyle/>
                    <a:p>
                      <a:r>
                        <a:rPr lang="en-US" sz="1400" dirty="0"/>
                        <a:t>Bit</a:t>
                      </a:r>
                    </a:p>
                  </a:txBody>
                  <a:tcPr/>
                </a:tc>
                <a:tc>
                  <a:txBody>
                    <a:bodyPr/>
                    <a:lstStyle/>
                    <a:p>
                      <a:r>
                        <a:rPr lang="en-US" sz="1400" dirty="0"/>
                        <a:t>Bit name</a:t>
                      </a:r>
                    </a:p>
                  </a:txBody>
                  <a:tcPr/>
                </a:tc>
                <a:tc>
                  <a:txBody>
                    <a:bodyPr/>
                    <a:lstStyle/>
                    <a:p>
                      <a:r>
                        <a:rPr lang="en-US" sz="1400" dirty="0"/>
                        <a:t>Function</a:t>
                      </a:r>
                    </a:p>
                  </a:txBody>
                  <a:tcPr/>
                </a:tc>
                <a:extLst>
                  <a:ext uri="{0D108BD9-81ED-4DB2-BD59-A6C34878D82A}">
                    <a16:rowId xmlns:a16="http://schemas.microsoft.com/office/drawing/2014/main" val="970479191"/>
                  </a:ext>
                </a:extLst>
              </a:tr>
              <a:tr h="309178">
                <a:tc>
                  <a:txBody>
                    <a:bodyPr/>
                    <a:lstStyle/>
                    <a:p>
                      <a:pPr marL="0" marR="0" algn="ctr">
                        <a:spcBef>
                          <a:spcPts val="100"/>
                        </a:spcBef>
                        <a:spcAft>
                          <a:spcPts val="10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a:t>
                      </a:r>
                    </a:p>
                  </a:txBody>
                  <a:tcPr marL="68580" marR="68580" marT="0" marB="0"/>
                </a:tc>
                <a:tc>
                  <a:txBody>
                    <a:bodyPr/>
                    <a:lstStyle/>
                    <a:p>
                      <a:pPr marL="0" marR="0">
                        <a:spcBef>
                          <a:spcPts val="100"/>
                        </a:spcBef>
                        <a:spcAft>
                          <a:spcPts val="10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DPCD_VSF_UPDATE_DONE</a:t>
                      </a:r>
                    </a:p>
                  </a:txBody>
                  <a:tcPr marL="68580" marR="68580" marT="0" marB="0"/>
                </a:tc>
                <a:tc>
                  <a:txBody>
                    <a:bodyPr/>
                    <a:lstStyle/>
                    <a:p>
                      <a:pPr marL="0" marR="0">
                        <a:spcBef>
                          <a:spcPts val="100"/>
                        </a:spcBef>
                        <a:spcAft>
                          <a:spcPts val="100"/>
                        </a:spcAft>
                      </a:pPr>
                      <a:r>
                        <a:rPr lang="en-US" sz="800">
                          <a:effectLst/>
                          <a:latin typeface="Arial" panose="020B0604020202020204" pitchFamily="34" charset="0"/>
                          <a:ea typeface="PMingLiU" panose="02020500000000000000" pitchFamily="18" charset="-120"/>
                          <a:cs typeface="Times New Roman" panose="02020603050405020304" pitchFamily="18" charset="0"/>
                        </a:rPr>
                        <a:t>Sirius will Calculate CRC, create Record and program EEPROM locations for this record when this bit is set.</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43241796"/>
                  </a:ext>
                </a:extLst>
              </a:tr>
              <a:tr h="309178">
                <a:tc>
                  <a:txBody>
                    <a:bodyPr/>
                    <a:lstStyle/>
                    <a:p>
                      <a:pPr marL="0" marR="0" algn="ctr">
                        <a:spcBef>
                          <a:spcPts val="100"/>
                        </a:spcBef>
                        <a:spcAft>
                          <a:spcPts val="10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a:t>
                      </a:r>
                    </a:p>
                  </a:txBody>
                  <a:tcPr marL="68580" marR="68580" marT="0" marB="0"/>
                </a:tc>
                <a:tc>
                  <a:txBody>
                    <a:bodyPr/>
                    <a:lstStyle/>
                    <a:p>
                      <a:pPr marL="0" marR="0">
                        <a:spcBef>
                          <a:spcPts val="100"/>
                        </a:spcBef>
                        <a:spcAft>
                          <a:spcPts val="10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DPCD_VSF_UPDATE_EEPROM_DONE</a:t>
                      </a:r>
                    </a:p>
                  </a:txBody>
                  <a:tcPr marL="68580" marR="68580" marT="0" marB="0"/>
                </a:tc>
                <a:tc>
                  <a:txBody>
                    <a:bodyPr/>
                    <a:lstStyle/>
                    <a:p>
                      <a:pPr marL="0" marR="0">
                        <a:spcBef>
                          <a:spcPts val="100"/>
                        </a:spcBef>
                        <a:spcAft>
                          <a:spcPts val="100"/>
                        </a:spcAft>
                      </a:pPr>
                      <a:r>
                        <a:rPr lang="en-US" sz="800" dirty="0">
                          <a:effectLst/>
                          <a:latin typeface="Arial" panose="020B0604020202020204" pitchFamily="34" charset="0"/>
                          <a:ea typeface="PMingLiU" panose="02020500000000000000" pitchFamily="18" charset="-120"/>
                          <a:cs typeface="Times New Roman" panose="02020603050405020304" pitchFamily="18" charset="0"/>
                        </a:rPr>
                        <a:t>EEPROM update is done with HI interrupt. Host can restart Sirius</a:t>
                      </a:r>
                      <a:r>
                        <a:rPr lang="en-US" sz="1100" dirty="0">
                          <a:effectLst/>
                          <a:latin typeface="Arial" panose="020B0604020202020204" pitchFamily="34" charset="0"/>
                          <a:ea typeface="Arial" panose="020B0604020202020204" pitchFamily="34" charset="0"/>
                          <a:cs typeface="Arial" panose="020B0604020202020204" pitchFamily="34" charset="0"/>
                        </a:rPr>
                        <a:t> </a:t>
                      </a:r>
                      <a:r>
                        <a:rPr lang="en-US" sz="800" dirty="0">
                          <a:effectLst/>
                          <a:latin typeface="Arial" panose="020B0604020202020204" pitchFamily="34" charset="0"/>
                          <a:ea typeface="PMingLiU" panose="02020500000000000000" pitchFamily="18" charset="-120"/>
                          <a:cs typeface="Times New Roman" panose="02020603050405020304" pitchFamily="18" charset="0"/>
                        </a:rPr>
                        <a:t>and use the Configuration Data from EEPROM to initialize the system.</a:t>
                      </a:r>
                      <a:endParaRPr lang="en-U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48110002"/>
                  </a:ext>
                </a:extLst>
              </a:tr>
            </a:tbl>
          </a:graphicData>
        </a:graphic>
      </p:graphicFrame>
    </p:spTree>
    <p:extLst>
      <p:ext uri="{BB962C8B-B14F-4D97-AF65-F5344CB8AC3E}">
        <p14:creationId xmlns:p14="http://schemas.microsoft.com/office/powerpoint/2010/main" val="359187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DE36A0-7E66-9D72-2BE1-9E4176F43573}"/>
              </a:ext>
            </a:extLst>
          </p:cNvPr>
          <p:cNvSpPr/>
          <p:nvPr/>
        </p:nvSpPr>
        <p:spPr>
          <a:xfrm>
            <a:off x="6942590" y="2135334"/>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P</a:t>
            </a:r>
          </a:p>
        </p:txBody>
      </p:sp>
      <p:sp>
        <p:nvSpPr>
          <p:cNvPr id="2" name="Title 1">
            <a:extLst>
              <a:ext uri="{FF2B5EF4-FFF2-40B4-BE49-F238E27FC236}">
                <a16:creationId xmlns:a16="http://schemas.microsoft.com/office/drawing/2014/main" id="{780A419E-8CD8-D7B5-4F6B-BB30CB3F4B3A}"/>
              </a:ext>
            </a:extLst>
          </p:cNvPr>
          <p:cNvSpPr>
            <a:spLocks noGrp="1"/>
          </p:cNvSpPr>
          <p:nvPr>
            <p:ph type="title"/>
          </p:nvPr>
        </p:nvSpPr>
        <p:spPr/>
        <p:txBody>
          <a:bodyPr/>
          <a:lstStyle/>
          <a:p>
            <a:r>
              <a:rPr lang="en-US" sz="1800" dirty="0">
                <a:solidFill>
                  <a:schemeClr val="accent6"/>
                </a:solidFill>
              </a:rPr>
              <a:t>Update steps</a:t>
            </a:r>
            <a:r>
              <a:rPr lang="zh-TW" altLang="en-US" sz="1800" dirty="0">
                <a:solidFill>
                  <a:schemeClr val="accent6"/>
                </a:solidFill>
              </a:rPr>
              <a:t> </a:t>
            </a:r>
            <a:r>
              <a:rPr lang="en-US" altLang="zh-TW" sz="1800" dirty="0">
                <a:solidFill>
                  <a:schemeClr val="accent6"/>
                </a:solidFill>
              </a:rPr>
              <a:t>– for an example : change of LVDS config byte1 to be 0x33</a:t>
            </a:r>
            <a:endParaRPr lang="en-US" sz="1800" dirty="0">
              <a:solidFill>
                <a:schemeClr val="accent6"/>
              </a:solidFill>
            </a:endParaRPr>
          </a:p>
        </p:txBody>
      </p:sp>
      <p:sp>
        <p:nvSpPr>
          <p:cNvPr id="3" name="Content Placeholder 2">
            <a:extLst>
              <a:ext uri="{FF2B5EF4-FFF2-40B4-BE49-F238E27FC236}">
                <a16:creationId xmlns:a16="http://schemas.microsoft.com/office/drawing/2014/main" id="{5FF5B251-0CB3-4B52-A6B5-C68C59DD6C19}"/>
              </a:ext>
            </a:extLst>
          </p:cNvPr>
          <p:cNvSpPr>
            <a:spLocks noGrp="1"/>
          </p:cNvSpPr>
          <p:nvPr>
            <p:ph sz="half" idx="1"/>
          </p:nvPr>
        </p:nvSpPr>
        <p:spPr>
          <a:xfrm>
            <a:off x="401634" y="967206"/>
            <a:ext cx="6598255" cy="344485"/>
          </a:xfrm>
        </p:spPr>
        <p:txBody>
          <a:bodyPr>
            <a:normAutofit lnSpcReduction="10000"/>
          </a:bodyPr>
          <a:lstStyle/>
          <a:p>
            <a:pPr marL="0" indent="0">
              <a:buNone/>
            </a:pPr>
            <a:r>
              <a:rPr lang="en-US" sz="2000" dirty="0">
                <a:solidFill>
                  <a:schemeClr val="accent6"/>
                </a:solidFill>
              </a:rPr>
              <a:t>1. Use VR 0x0A to update the value of LVDS config BYTE1</a:t>
            </a:r>
          </a:p>
        </p:txBody>
      </p:sp>
      <p:sp>
        <p:nvSpPr>
          <p:cNvPr id="4" name="Content Placeholder 3">
            <a:extLst>
              <a:ext uri="{FF2B5EF4-FFF2-40B4-BE49-F238E27FC236}">
                <a16:creationId xmlns:a16="http://schemas.microsoft.com/office/drawing/2014/main" id="{FB5ED4A9-3CDE-BBCC-CA2F-53CD50B39C15}"/>
              </a:ext>
            </a:extLst>
          </p:cNvPr>
          <p:cNvSpPr>
            <a:spLocks noGrp="1"/>
          </p:cNvSpPr>
          <p:nvPr>
            <p:ph sz="half" idx="2"/>
          </p:nvPr>
        </p:nvSpPr>
        <p:spPr>
          <a:xfrm>
            <a:off x="351185" y="3907649"/>
            <a:ext cx="7468512" cy="647181"/>
          </a:xfrm>
        </p:spPr>
        <p:txBody>
          <a:bodyPr/>
          <a:lstStyle/>
          <a:p>
            <a:pPr marL="0" indent="0">
              <a:buNone/>
            </a:pPr>
            <a:r>
              <a:rPr lang="en-US" sz="2000" dirty="0">
                <a:solidFill>
                  <a:schemeClr val="accent6"/>
                </a:solidFill>
              </a:rPr>
              <a:t>2.  Use VR 0x0B to perform calculation of CRC16 and write to EEPROM</a:t>
            </a:r>
          </a:p>
          <a:p>
            <a:endParaRPr lang="en-US" dirty="0"/>
          </a:p>
        </p:txBody>
      </p:sp>
      <p:sp>
        <p:nvSpPr>
          <p:cNvPr id="5" name="Rectangle 4">
            <a:extLst>
              <a:ext uri="{FF2B5EF4-FFF2-40B4-BE49-F238E27FC236}">
                <a16:creationId xmlns:a16="http://schemas.microsoft.com/office/drawing/2014/main" id="{E1D39CFF-A40E-46E4-184C-009B7B5D1BA9}"/>
              </a:ext>
            </a:extLst>
          </p:cNvPr>
          <p:cNvSpPr/>
          <p:nvPr/>
        </p:nvSpPr>
        <p:spPr>
          <a:xfrm>
            <a:off x="3395817" y="2146867"/>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a:t>
            </a:r>
          </a:p>
        </p:txBody>
      </p:sp>
      <p:sp>
        <p:nvSpPr>
          <p:cNvPr id="6" name="Rectangle 5">
            <a:extLst>
              <a:ext uri="{FF2B5EF4-FFF2-40B4-BE49-F238E27FC236}">
                <a16:creationId xmlns:a16="http://schemas.microsoft.com/office/drawing/2014/main" id="{4721CD09-181C-D9E0-205A-39CAC29E6C4F}"/>
              </a:ext>
            </a:extLst>
          </p:cNvPr>
          <p:cNvSpPr/>
          <p:nvPr/>
        </p:nvSpPr>
        <p:spPr>
          <a:xfrm>
            <a:off x="4286467" y="2142466"/>
            <a:ext cx="961796" cy="57891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0xE</a:t>
            </a:r>
            <a:r>
              <a:rPr lang="en-US" altLang="zh-TW" sz="1600" dirty="0"/>
              <a:t>0</a:t>
            </a:r>
            <a:endParaRPr lang="en-US" sz="1600" dirty="0"/>
          </a:p>
        </p:txBody>
      </p:sp>
      <p:sp>
        <p:nvSpPr>
          <p:cNvPr id="7" name="Rectangle 6">
            <a:extLst>
              <a:ext uri="{FF2B5EF4-FFF2-40B4-BE49-F238E27FC236}">
                <a16:creationId xmlns:a16="http://schemas.microsoft.com/office/drawing/2014/main" id="{EE47E439-E2D9-EF77-930A-8B22519C53FF}"/>
              </a:ext>
            </a:extLst>
          </p:cNvPr>
          <p:cNvSpPr/>
          <p:nvPr/>
        </p:nvSpPr>
        <p:spPr>
          <a:xfrm>
            <a:off x="5248263" y="2140499"/>
            <a:ext cx="1694327" cy="578914"/>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rPr>
              <a:t>0x0</a:t>
            </a:r>
            <a:r>
              <a:rPr lang="en-US" altLang="zh-TW" sz="1600" b="1" dirty="0">
                <a:solidFill>
                  <a:srgbClr val="FFFF00"/>
                </a:solidFill>
              </a:rPr>
              <a:t>A</a:t>
            </a:r>
            <a:r>
              <a:rPr lang="zh-TW" altLang="en-US" sz="1600" dirty="0"/>
              <a:t> </a:t>
            </a:r>
            <a:r>
              <a:rPr lang="en-US" altLang="zh-TW" sz="1600" b="1" dirty="0">
                <a:solidFill>
                  <a:schemeClr val="accent6">
                    <a:lumMod val="60000"/>
                    <a:lumOff val="40000"/>
                  </a:schemeClr>
                </a:solidFill>
              </a:rPr>
              <a:t>0x01</a:t>
            </a:r>
            <a:r>
              <a:rPr lang="en-US" altLang="zh-TW" sz="1600" dirty="0"/>
              <a:t> </a:t>
            </a:r>
            <a:r>
              <a:rPr lang="en-US" altLang="zh-TW" sz="1600" b="1" dirty="0">
                <a:solidFill>
                  <a:schemeClr val="accent1">
                    <a:lumMod val="60000"/>
                    <a:lumOff val="40000"/>
                  </a:schemeClr>
                </a:solidFill>
              </a:rPr>
              <a:t>0x33</a:t>
            </a:r>
            <a:endParaRPr lang="en-US" sz="1600" b="1" dirty="0">
              <a:solidFill>
                <a:schemeClr val="accent1">
                  <a:lumMod val="60000"/>
                  <a:lumOff val="40000"/>
                </a:schemeClr>
              </a:solidFill>
            </a:endParaRPr>
          </a:p>
        </p:txBody>
      </p:sp>
      <p:sp>
        <p:nvSpPr>
          <p:cNvPr id="8" name="Speech Bubble: Rectangle 7">
            <a:extLst>
              <a:ext uri="{FF2B5EF4-FFF2-40B4-BE49-F238E27FC236}">
                <a16:creationId xmlns:a16="http://schemas.microsoft.com/office/drawing/2014/main" id="{6C5E6AC4-8F71-9D75-F1EB-48069D30371C}"/>
              </a:ext>
            </a:extLst>
          </p:cNvPr>
          <p:cNvSpPr/>
          <p:nvPr/>
        </p:nvSpPr>
        <p:spPr>
          <a:xfrm>
            <a:off x="5166272" y="1516678"/>
            <a:ext cx="2075059" cy="480979"/>
          </a:xfrm>
          <a:prstGeom prst="wedgeRectCallout">
            <a:avLst>
              <a:gd name="adj1" fmla="val -28419"/>
              <a:gd name="adj2" fmla="val 125346"/>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dirty="0">
                <a:solidFill>
                  <a:srgbClr val="0070C0"/>
                </a:solidFill>
              </a:rPr>
              <a:t>VR address 0x0A</a:t>
            </a:r>
          </a:p>
        </p:txBody>
      </p:sp>
      <p:sp>
        <p:nvSpPr>
          <p:cNvPr id="9" name="Speech Bubble: Rectangle 8">
            <a:extLst>
              <a:ext uri="{FF2B5EF4-FFF2-40B4-BE49-F238E27FC236}">
                <a16:creationId xmlns:a16="http://schemas.microsoft.com/office/drawing/2014/main" id="{F0BC6B71-BEA1-0CD4-A692-A4BBF5A56460}"/>
              </a:ext>
            </a:extLst>
          </p:cNvPr>
          <p:cNvSpPr/>
          <p:nvPr/>
        </p:nvSpPr>
        <p:spPr>
          <a:xfrm>
            <a:off x="7897911" y="1514152"/>
            <a:ext cx="2075059" cy="480979"/>
          </a:xfrm>
          <a:prstGeom prst="wedgeRectCallout">
            <a:avLst>
              <a:gd name="adj1" fmla="val -108346"/>
              <a:gd name="adj2" fmla="val 130591"/>
            </a:avLst>
          </a:prstGeom>
          <a:solidFill>
            <a:schemeClr val="accent1">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dirty="0">
                <a:solidFill>
                  <a:srgbClr val="0070C0"/>
                </a:solidFill>
              </a:rPr>
              <a:t>Payload byte 0x33</a:t>
            </a:r>
          </a:p>
        </p:txBody>
      </p:sp>
      <p:sp>
        <p:nvSpPr>
          <p:cNvPr id="10" name="Speech Bubble: Rectangle 9">
            <a:extLst>
              <a:ext uri="{FF2B5EF4-FFF2-40B4-BE49-F238E27FC236}">
                <a16:creationId xmlns:a16="http://schemas.microsoft.com/office/drawing/2014/main" id="{F9AA1579-9CD5-FACD-EE3B-4BB7BDE8D139}"/>
              </a:ext>
            </a:extLst>
          </p:cNvPr>
          <p:cNvSpPr/>
          <p:nvPr/>
        </p:nvSpPr>
        <p:spPr>
          <a:xfrm>
            <a:off x="7053930" y="2823591"/>
            <a:ext cx="2075059" cy="480979"/>
          </a:xfrm>
          <a:prstGeom prst="wedgeRectCallout">
            <a:avLst>
              <a:gd name="adj1" fmla="val -90112"/>
              <a:gd name="adj2" fmla="val -111966"/>
            </a:avLst>
          </a:prstGeom>
          <a:solidFill>
            <a:schemeClr val="accent6">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dirty="0">
                <a:solidFill>
                  <a:srgbClr val="0070C0"/>
                </a:solidFill>
              </a:rPr>
              <a:t>Payload offset 0x01</a:t>
            </a:r>
          </a:p>
        </p:txBody>
      </p:sp>
      <p:sp>
        <p:nvSpPr>
          <p:cNvPr id="12" name="Speech Bubble: Rectangle 11">
            <a:extLst>
              <a:ext uri="{FF2B5EF4-FFF2-40B4-BE49-F238E27FC236}">
                <a16:creationId xmlns:a16="http://schemas.microsoft.com/office/drawing/2014/main" id="{4FFC93D8-4E19-0EDD-49E5-D4E64761DD29}"/>
              </a:ext>
            </a:extLst>
          </p:cNvPr>
          <p:cNvSpPr/>
          <p:nvPr/>
        </p:nvSpPr>
        <p:spPr>
          <a:xfrm>
            <a:off x="3248937" y="3045002"/>
            <a:ext cx="2075059" cy="717838"/>
          </a:xfrm>
          <a:prstGeom prst="wedgeRectCallout">
            <a:avLst>
              <a:gd name="adj1" fmla="val 18686"/>
              <a:gd name="adj2" fmla="val -118914"/>
            </a:avLst>
          </a:prstGeom>
          <a:solidFill>
            <a:schemeClr val="accent2">
              <a:lumMod val="10000"/>
              <a:lumOff val="9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dirty="0" err="1">
                <a:solidFill>
                  <a:schemeClr val="accent6"/>
                </a:solidFill>
              </a:rPr>
              <a:t>HostInterfase</a:t>
            </a:r>
            <a:r>
              <a:rPr lang="en-US" sz="1100" dirty="0">
                <a:solidFill>
                  <a:schemeClr val="accent6"/>
                </a:solidFill>
              </a:rPr>
              <a:t> slave address 0xE0 for writing, 0xE1 for reading --&gt;</a:t>
            </a:r>
            <a:r>
              <a:rPr lang="en-US" sz="1100" dirty="0">
                <a:solidFill>
                  <a:schemeClr val="accent6"/>
                </a:solidFill>
                <a:sym typeface="Wingdings" panose="05000000000000000000" pitchFamily="2" charset="2"/>
              </a:rPr>
              <a:t> 7bit : </a:t>
            </a:r>
            <a:r>
              <a:rPr lang="en-US" sz="1100" b="1" dirty="0">
                <a:solidFill>
                  <a:schemeClr val="accent6"/>
                </a:solidFill>
                <a:sym typeface="Wingdings" panose="05000000000000000000" pitchFamily="2" charset="2"/>
              </a:rPr>
              <a:t>0x70</a:t>
            </a:r>
            <a:endParaRPr lang="en-US" sz="1100" b="1" dirty="0">
              <a:solidFill>
                <a:schemeClr val="accent6"/>
              </a:solidFill>
            </a:endParaRPr>
          </a:p>
        </p:txBody>
      </p:sp>
      <p:sp>
        <p:nvSpPr>
          <p:cNvPr id="13" name="Rectangle 12">
            <a:extLst>
              <a:ext uri="{FF2B5EF4-FFF2-40B4-BE49-F238E27FC236}">
                <a16:creationId xmlns:a16="http://schemas.microsoft.com/office/drawing/2014/main" id="{63EFB7EE-8A32-776D-6BD0-A5C529734938}"/>
              </a:ext>
            </a:extLst>
          </p:cNvPr>
          <p:cNvSpPr/>
          <p:nvPr/>
        </p:nvSpPr>
        <p:spPr>
          <a:xfrm>
            <a:off x="6947398" y="4908711"/>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P</a:t>
            </a:r>
          </a:p>
        </p:txBody>
      </p:sp>
      <p:sp>
        <p:nvSpPr>
          <p:cNvPr id="14" name="Rectangle 13">
            <a:extLst>
              <a:ext uri="{FF2B5EF4-FFF2-40B4-BE49-F238E27FC236}">
                <a16:creationId xmlns:a16="http://schemas.microsoft.com/office/drawing/2014/main" id="{9F1B1FDC-102C-F66E-3220-22925C51AB3B}"/>
              </a:ext>
            </a:extLst>
          </p:cNvPr>
          <p:cNvSpPr/>
          <p:nvPr/>
        </p:nvSpPr>
        <p:spPr>
          <a:xfrm>
            <a:off x="3400625" y="4920244"/>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a:t>
            </a:r>
          </a:p>
        </p:txBody>
      </p:sp>
      <p:sp>
        <p:nvSpPr>
          <p:cNvPr id="15" name="Rectangle 14">
            <a:extLst>
              <a:ext uri="{FF2B5EF4-FFF2-40B4-BE49-F238E27FC236}">
                <a16:creationId xmlns:a16="http://schemas.microsoft.com/office/drawing/2014/main" id="{03D7E9DB-AC50-F80F-CB3E-42B307E5A33D}"/>
              </a:ext>
            </a:extLst>
          </p:cNvPr>
          <p:cNvSpPr/>
          <p:nvPr/>
        </p:nvSpPr>
        <p:spPr>
          <a:xfrm>
            <a:off x="4291275" y="4915843"/>
            <a:ext cx="961796" cy="57891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a:t>
            </a:r>
            <a:r>
              <a:rPr lang="en-US" altLang="zh-TW" sz="1600" dirty="0"/>
              <a:t>E0</a:t>
            </a:r>
            <a:endParaRPr lang="en-US" sz="1600" dirty="0"/>
          </a:p>
        </p:txBody>
      </p:sp>
      <p:sp>
        <p:nvSpPr>
          <p:cNvPr id="16" name="Rectangle 15">
            <a:extLst>
              <a:ext uri="{FF2B5EF4-FFF2-40B4-BE49-F238E27FC236}">
                <a16:creationId xmlns:a16="http://schemas.microsoft.com/office/drawing/2014/main" id="{2E30DCE0-E2DE-6DDB-3F5D-3EAAA6A95911}"/>
              </a:ext>
            </a:extLst>
          </p:cNvPr>
          <p:cNvSpPr/>
          <p:nvPr/>
        </p:nvSpPr>
        <p:spPr>
          <a:xfrm>
            <a:off x="5253071" y="4913876"/>
            <a:ext cx="1694327" cy="578914"/>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rPr>
              <a:t>0x0B</a:t>
            </a:r>
            <a:r>
              <a:rPr lang="zh-TW" altLang="en-US" sz="1600" dirty="0"/>
              <a:t> </a:t>
            </a:r>
            <a:r>
              <a:rPr lang="en-US" altLang="zh-TW" sz="1600" b="1" dirty="0">
                <a:solidFill>
                  <a:schemeClr val="accent6">
                    <a:lumMod val="60000"/>
                    <a:lumOff val="40000"/>
                  </a:schemeClr>
                </a:solidFill>
              </a:rPr>
              <a:t>0x01</a:t>
            </a:r>
            <a:r>
              <a:rPr lang="en-US" altLang="zh-TW" sz="1600" dirty="0">
                <a:solidFill>
                  <a:schemeClr val="accent6">
                    <a:lumMod val="60000"/>
                    <a:lumOff val="40000"/>
                  </a:schemeClr>
                </a:solidFill>
              </a:rPr>
              <a:t> </a:t>
            </a:r>
            <a:r>
              <a:rPr lang="en-US" altLang="zh-TW" sz="1600" b="1" dirty="0">
                <a:solidFill>
                  <a:schemeClr val="accent6">
                    <a:lumMod val="60000"/>
                    <a:lumOff val="40000"/>
                  </a:schemeClr>
                </a:solidFill>
              </a:rPr>
              <a:t>0x00</a:t>
            </a:r>
            <a:endParaRPr lang="en-US" sz="1600" b="1" dirty="0">
              <a:solidFill>
                <a:schemeClr val="accent6">
                  <a:lumMod val="60000"/>
                  <a:lumOff val="40000"/>
                </a:schemeClr>
              </a:solidFill>
            </a:endParaRPr>
          </a:p>
        </p:txBody>
      </p:sp>
      <p:sp>
        <p:nvSpPr>
          <p:cNvPr id="17" name="Speech Bubble: Rectangle 16">
            <a:extLst>
              <a:ext uri="{FF2B5EF4-FFF2-40B4-BE49-F238E27FC236}">
                <a16:creationId xmlns:a16="http://schemas.microsoft.com/office/drawing/2014/main" id="{EC7E3126-8DE0-A3B2-254D-1BAC7B694EC1}"/>
              </a:ext>
            </a:extLst>
          </p:cNvPr>
          <p:cNvSpPr/>
          <p:nvPr/>
        </p:nvSpPr>
        <p:spPr>
          <a:xfrm>
            <a:off x="5171080" y="4290055"/>
            <a:ext cx="2075059" cy="480979"/>
          </a:xfrm>
          <a:prstGeom prst="wedgeRectCallout">
            <a:avLst>
              <a:gd name="adj1" fmla="val -28419"/>
              <a:gd name="adj2" fmla="val 125346"/>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dirty="0">
                <a:solidFill>
                  <a:srgbClr val="0070C0"/>
                </a:solidFill>
              </a:rPr>
              <a:t>VR address 0x0B</a:t>
            </a:r>
          </a:p>
        </p:txBody>
      </p:sp>
      <p:sp>
        <p:nvSpPr>
          <p:cNvPr id="19" name="Speech Bubble: Rectangle 18">
            <a:extLst>
              <a:ext uri="{FF2B5EF4-FFF2-40B4-BE49-F238E27FC236}">
                <a16:creationId xmlns:a16="http://schemas.microsoft.com/office/drawing/2014/main" id="{6F4C9957-7813-812A-7A9C-A9008B136E75}"/>
              </a:ext>
            </a:extLst>
          </p:cNvPr>
          <p:cNvSpPr/>
          <p:nvPr/>
        </p:nvSpPr>
        <p:spPr>
          <a:xfrm>
            <a:off x="7191168" y="5625302"/>
            <a:ext cx="2324899" cy="480979"/>
          </a:xfrm>
          <a:prstGeom prst="wedgeRectCallout">
            <a:avLst>
              <a:gd name="adj1" fmla="val -71878"/>
              <a:gd name="adj2" fmla="val -131633"/>
            </a:avLst>
          </a:prstGeom>
          <a:solidFill>
            <a:schemeClr val="accent6">
              <a:lumMod val="40000"/>
              <a:lumOff val="6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solidFill>
                  <a:schemeClr val="accent2">
                    <a:lumMod val="75000"/>
                    <a:lumOff val="25000"/>
                  </a:schemeClr>
                </a:solidFill>
                <a:effectLst/>
                <a:latin typeface="Arial" panose="020B0604020202020204" pitchFamily="34" charset="0"/>
                <a:ea typeface="Times New Roman" panose="02020603050405020304" pitchFamily="18" charset="0"/>
                <a:cs typeface="Times New Roman" panose="02020603050405020304" pitchFamily="18" charset="0"/>
              </a:rPr>
              <a:t>LVDS_CONFIG_UPDATE_DONE = </a:t>
            </a:r>
            <a:r>
              <a:rPr lang="en-US" sz="1000" b="1" dirty="0">
                <a:solidFill>
                  <a:srgbClr val="0070C0"/>
                </a:solidFill>
                <a:latin typeface="Arial" panose="020B0604020202020204" pitchFamily="34" charset="0"/>
                <a:ea typeface="Times New Roman" panose="02020603050405020304" pitchFamily="18" charset="0"/>
                <a:cs typeface="Times New Roman" panose="02020603050405020304" pitchFamily="18" charset="0"/>
              </a:rPr>
              <a:t>1</a:t>
            </a:r>
            <a:endParaRPr lang="en-US" sz="1000" b="1" dirty="0">
              <a:solidFill>
                <a:srgbClr val="0070C0"/>
              </a:solidFill>
            </a:endParaRPr>
          </a:p>
        </p:txBody>
      </p:sp>
      <p:sp>
        <p:nvSpPr>
          <p:cNvPr id="20" name="Speech Bubble: Rectangle 19">
            <a:extLst>
              <a:ext uri="{FF2B5EF4-FFF2-40B4-BE49-F238E27FC236}">
                <a16:creationId xmlns:a16="http://schemas.microsoft.com/office/drawing/2014/main" id="{1761E899-FFE3-7E8E-6D0E-8CC757F135EE}"/>
              </a:ext>
            </a:extLst>
          </p:cNvPr>
          <p:cNvSpPr/>
          <p:nvPr/>
        </p:nvSpPr>
        <p:spPr>
          <a:xfrm>
            <a:off x="3253745" y="5818379"/>
            <a:ext cx="2075059" cy="717838"/>
          </a:xfrm>
          <a:prstGeom prst="wedgeRectCallout">
            <a:avLst>
              <a:gd name="adj1" fmla="val 18686"/>
              <a:gd name="adj2" fmla="val -118914"/>
            </a:avLst>
          </a:prstGeom>
          <a:solidFill>
            <a:schemeClr val="accent2">
              <a:lumMod val="10000"/>
              <a:lumOff val="9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dirty="0" err="1">
                <a:solidFill>
                  <a:schemeClr val="accent6"/>
                </a:solidFill>
              </a:rPr>
              <a:t>HostInterfase</a:t>
            </a:r>
            <a:r>
              <a:rPr lang="en-US" sz="1100" dirty="0">
                <a:solidFill>
                  <a:schemeClr val="accent6"/>
                </a:solidFill>
              </a:rPr>
              <a:t> slave address 0xE0 for writing, 0xE1 for reading --&gt;</a:t>
            </a:r>
            <a:r>
              <a:rPr lang="en-US" sz="1100" dirty="0">
                <a:solidFill>
                  <a:schemeClr val="accent6"/>
                </a:solidFill>
                <a:sym typeface="Wingdings" panose="05000000000000000000" pitchFamily="2" charset="2"/>
              </a:rPr>
              <a:t> 7bit : </a:t>
            </a:r>
            <a:r>
              <a:rPr lang="en-US" sz="1100" b="1" dirty="0">
                <a:solidFill>
                  <a:schemeClr val="accent6"/>
                </a:solidFill>
                <a:sym typeface="Wingdings" panose="05000000000000000000" pitchFamily="2" charset="2"/>
              </a:rPr>
              <a:t>0x70</a:t>
            </a:r>
            <a:endParaRPr lang="en-US" sz="1100" b="1" dirty="0">
              <a:solidFill>
                <a:schemeClr val="accent6"/>
              </a:solidFill>
            </a:endParaRPr>
          </a:p>
        </p:txBody>
      </p:sp>
      <p:sp>
        <p:nvSpPr>
          <p:cNvPr id="21" name="Rectangle 20">
            <a:extLst>
              <a:ext uri="{FF2B5EF4-FFF2-40B4-BE49-F238E27FC236}">
                <a16:creationId xmlns:a16="http://schemas.microsoft.com/office/drawing/2014/main" id="{6E0A2E54-951B-681E-3712-5A8ABC0165F4}"/>
              </a:ext>
            </a:extLst>
          </p:cNvPr>
          <p:cNvSpPr/>
          <p:nvPr/>
        </p:nvSpPr>
        <p:spPr>
          <a:xfrm>
            <a:off x="2589035" y="1391706"/>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CMD</a:t>
            </a:r>
            <a:r>
              <a:rPr lang="en-US" altLang="zh-TW" sz="1600" dirty="0"/>
              <a:t>1</a:t>
            </a:r>
            <a:endParaRPr lang="en-US" sz="1600" dirty="0"/>
          </a:p>
        </p:txBody>
      </p:sp>
      <p:cxnSp>
        <p:nvCxnSpPr>
          <p:cNvPr id="22" name="Connector: Elbow 21">
            <a:extLst>
              <a:ext uri="{FF2B5EF4-FFF2-40B4-BE49-F238E27FC236}">
                <a16:creationId xmlns:a16="http://schemas.microsoft.com/office/drawing/2014/main" id="{39474245-8F0F-74B0-546C-25851AACD453}"/>
              </a:ext>
            </a:extLst>
          </p:cNvPr>
          <p:cNvCxnSpPr>
            <a:cxnSpLocks/>
            <a:stCxn id="21" idx="3"/>
            <a:endCxn id="5" idx="1"/>
          </p:cNvCxnSpPr>
          <p:nvPr/>
        </p:nvCxnSpPr>
        <p:spPr>
          <a:xfrm flipH="1">
            <a:off x="3395817" y="1681163"/>
            <a:ext cx="83868" cy="755161"/>
          </a:xfrm>
          <a:prstGeom prst="bentConnector5">
            <a:avLst>
              <a:gd name="adj1" fmla="val -272571"/>
              <a:gd name="adj2" fmla="val 50000"/>
              <a:gd name="adj3" fmla="val 37257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24" name="Rectangle 23">
            <a:extLst>
              <a:ext uri="{FF2B5EF4-FFF2-40B4-BE49-F238E27FC236}">
                <a16:creationId xmlns:a16="http://schemas.microsoft.com/office/drawing/2014/main" id="{605E7652-5531-321E-153F-2E5FC1436BA5}"/>
              </a:ext>
            </a:extLst>
          </p:cNvPr>
          <p:cNvSpPr/>
          <p:nvPr/>
        </p:nvSpPr>
        <p:spPr>
          <a:xfrm>
            <a:off x="2589035" y="4265373"/>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CMD2</a:t>
            </a:r>
          </a:p>
        </p:txBody>
      </p:sp>
      <p:cxnSp>
        <p:nvCxnSpPr>
          <p:cNvPr id="25" name="Connector: Elbow 24">
            <a:extLst>
              <a:ext uri="{FF2B5EF4-FFF2-40B4-BE49-F238E27FC236}">
                <a16:creationId xmlns:a16="http://schemas.microsoft.com/office/drawing/2014/main" id="{69649ED8-9888-B94A-05B2-F5A01EBF5072}"/>
              </a:ext>
            </a:extLst>
          </p:cNvPr>
          <p:cNvCxnSpPr>
            <a:cxnSpLocks/>
            <a:stCxn id="24" idx="3"/>
            <a:endCxn id="14" idx="1"/>
          </p:cNvCxnSpPr>
          <p:nvPr/>
        </p:nvCxnSpPr>
        <p:spPr>
          <a:xfrm flipH="1">
            <a:off x="3400625" y="4554830"/>
            <a:ext cx="79060" cy="654871"/>
          </a:xfrm>
          <a:prstGeom prst="bentConnector5">
            <a:avLst>
              <a:gd name="adj1" fmla="val -289147"/>
              <a:gd name="adj2" fmla="val 50000"/>
              <a:gd name="adj3" fmla="val 389147"/>
            </a:avLst>
          </a:prstGeom>
          <a:ln w="381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17350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B543-E0BF-7B18-8C93-93E013057D25}"/>
              </a:ext>
            </a:extLst>
          </p:cNvPr>
          <p:cNvSpPr>
            <a:spLocks noGrp="1"/>
          </p:cNvSpPr>
          <p:nvPr>
            <p:ph type="title"/>
          </p:nvPr>
        </p:nvSpPr>
        <p:spPr/>
        <p:txBody>
          <a:bodyPr/>
          <a:lstStyle/>
          <a:p>
            <a:r>
              <a:rPr lang="en-US" sz="2000" dirty="0">
                <a:solidFill>
                  <a:schemeClr val="accent6"/>
                </a:solidFill>
              </a:rPr>
              <a:t>Update steps</a:t>
            </a:r>
            <a:r>
              <a:rPr lang="zh-TW" altLang="en-US" sz="2000" dirty="0">
                <a:solidFill>
                  <a:schemeClr val="accent6"/>
                </a:solidFill>
              </a:rPr>
              <a:t> </a:t>
            </a:r>
            <a:r>
              <a:rPr lang="en-US" altLang="zh-TW" sz="2000" dirty="0">
                <a:solidFill>
                  <a:schemeClr val="accent6"/>
                </a:solidFill>
              </a:rPr>
              <a:t>– for an example : change of LVDS config byte1 to be 0x33</a:t>
            </a:r>
            <a:endParaRPr lang="en-US" sz="2000" dirty="0"/>
          </a:p>
        </p:txBody>
      </p:sp>
      <p:sp>
        <p:nvSpPr>
          <p:cNvPr id="6" name="Content Placeholder 2">
            <a:extLst>
              <a:ext uri="{FF2B5EF4-FFF2-40B4-BE49-F238E27FC236}">
                <a16:creationId xmlns:a16="http://schemas.microsoft.com/office/drawing/2014/main" id="{4CC399CA-F45D-C2E6-A3F5-504EA8AE8E82}"/>
              </a:ext>
            </a:extLst>
          </p:cNvPr>
          <p:cNvSpPr>
            <a:spLocks noGrp="1"/>
          </p:cNvSpPr>
          <p:nvPr>
            <p:ph sz="half" idx="1"/>
          </p:nvPr>
        </p:nvSpPr>
        <p:spPr>
          <a:xfrm>
            <a:off x="401634" y="967206"/>
            <a:ext cx="11245930" cy="585624"/>
          </a:xfrm>
        </p:spPr>
        <p:txBody>
          <a:bodyPr>
            <a:normAutofit fontScale="92500" lnSpcReduction="10000"/>
          </a:bodyPr>
          <a:lstStyle/>
          <a:p>
            <a:pPr marL="0" indent="0">
              <a:buNone/>
            </a:pPr>
            <a:r>
              <a:rPr lang="en-US" sz="2000" dirty="0">
                <a:solidFill>
                  <a:schemeClr val="accent6"/>
                </a:solidFill>
              </a:rPr>
              <a:t>1. Check the status of VR 0x0B --</a:t>
            </a:r>
            <a:r>
              <a:rPr lang="zh-TW" altLang="en-US" sz="2000" dirty="0">
                <a:solidFill>
                  <a:schemeClr val="accent6"/>
                </a:solidFill>
              </a:rPr>
              <a:t> </a:t>
            </a:r>
            <a:r>
              <a:rPr lang="en-US" altLang="zh-TW" sz="2000" dirty="0">
                <a:solidFill>
                  <a:schemeClr val="accent6"/>
                </a:solidFill>
              </a:rPr>
              <a:t>If LVDS_CONFIG_UPDATE_EEPROM_DONE is set to 1, it means that the new value and the calculated new CRC16 are updated to the EEPROM.</a:t>
            </a:r>
            <a:r>
              <a:rPr lang="en-US" sz="2000" dirty="0">
                <a:solidFill>
                  <a:schemeClr val="accent6"/>
                </a:solidFill>
              </a:rPr>
              <a:t> </a:t>
            </a:r>
          </a:p>
        </p:txBody>
      </p:sp>
      <p:sp>
        <p:nvSpPr>
          <p:cNvPr id="7" name="Rectangle 6">
            <a:extLst>
              <a:ext uri="{FF2B5EF4-FFF2-40B4-BE49-F238E27FC236}">
                <a16:creationId xmlns:a16="http://schemas.microsoft.com/office/drawing/2014/main" id="{69658D12-950E-5754-84A6-487B4E9C4367}"/>
              </a:ext>
            </a:extLst>
          </p:cNvPr>
          <p:cNvSpPr/>
          <p:nvPr/>
        </p:nvSpPr>
        <p:spPr>
          <a:xfrm>
            <a:off x="1054715" y="2312224"/>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a:t>
            </a:r>
          </a:p>
        </p:txBody>
      </p:sp>
      <p:sp>
        <p:nvSpPr>
          <p:cNvPr id="8" name="Rectangle 7">
            <a:extLst>
              <a:ext uri="{FF2B5EF4-FFF2-40B4-BE49-F238E27FC236}">
                <a16:creationId xmlns:a16="http://schemas.microsoft.com/office/drawing/2014/main" id="{2DA80C7F-A371-7D12-F3E4-9B8E900016FE}"/>
              </a:ext>
            </a:extLst>
          </p:cNvPr>
          <p:cNvSpPr/>
          <p:nvPr/>
        </p:nvSpPr>
        <p:spPr>
          <a:xfrm>
            <a:off x="1945365" y="2307823"/>
            <a:ext cx="961796" cy="57891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0xE</a:t>
            </a:r>
            <a:r>
              <a:rPr lang="en-US" altLang="zh-TW" sz="1600" dirty="0"/>
              <a:t>0</a:t>
            </a:r>
            <a:endParaRPr lang="en-US" sz="1600" dirty="0"/>
          </a:p>
        </p:txBody>
      </p:sp>
      <p:sp>
        <p:nvSpPr>
          <p:cNvPr id="9" name="Rectangle 8">
            <a:extLst>
              <a:ext uri="{FF2B5EF4-FFF2-40B4-BE49-F238E27FC236}">
                <a16:creationId xmlns:a16="http://schemas.microsoft.com/office/drawing/2014/main" id="{0E020F75-02AD-88F6-FD94-024766F1BFF5}"/>
              </a:ext>
            </a:extLst>
          </p:cNvPr>
          <p:cNvSpPr/>
          <p:nvPr/>
        </p:nvSpPr>
        <p:spPr>
          <a:xfrm>
            <a:off x="2907162" y="2305856"/>
            <a:ext cx="961796" cy="578914"/>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rPr>
              <a:t>0x0</a:t>
            </a:r>
            <a:r>
              <a:rPr lang="en-US" altLang="zh-TW" sz="1600" b="1" dirty="0">
                <a:solidFill>
                  <a:srgbClr val="FFFF00"/>
                </a:solidFill>
              </a:rPr>
              <a:t>B</a:t>
            </a:r>
            <a:endParaRPr lang="en-US" sz="1600" b="1" dirty="0">
              <a:solidFill>
                <a:schemeClr val="accent1">
                  <a:lumMod val="60000"/>
                  <a:lumOff val="40000"/>
                </a:schemeClr>
              </a:solidFill>
            </a:endParaRPr>
          </a:p>
        </p:txBody>
      </p:sp>
      <p:sp>
        <p:nvSpPr>
          <p:cNvPr id="10" name="Speech Bubble: Rectangle 9">
            <a:extLst>
              <a:ext uri="{FF2B5EF4-FFF2-40B4-BE49-F238E27FC236}">
                <a16:creationId xmlns:a16="http://schemas.microsoft.com/office/drawing/2014/main" id="{EB4AD085-B0B6-119A-3737-8E1DC114342F}"/>
              </a:ext>
            </a:extLst>
          </p:cNvPr>
          <p:cNvSpPr/>
          <p:nvPr/>
        </p:nvSpPr>
        <p:spPr>
          <a:xfrm>
            <a:off x="2825170" y="1682035"/>
            <a:ext cx="2075059" cy="480979"/>
          </a:xfrm>
          <a:prstGeom prst="wedgeRectCallout">
            <a:avLst>
              <a:gd name="adj1" fmla="val -28419"/>
              <a:gd name="adj2" fmla="val 125346"/>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dirty="0">
                <a:solidFill>
                  <a:srgbClr val="0070C0"/>
                </a:solidFill>
              </a:rPr>
              <a:t>VR address 0x0B</a:t>
            </a:r>
          </a:p>
        </p:txBody>
      </p:sp>
      <p:sp>
        <p:nvSpPr>
          <p:cNvPr id="14" name="Rectangle 13">
            <a:extLst>
              <a:ext uri="{FF2B5EF4-FFF2-40B4-BE49-F238E27FC236}">
                <a16:creationId xmlns:a16="http://schemas.microsoft.com/office/drawing/2014/main" id="{F9C93133-FBCF-E8EB-1DE6-31F04DC54444}"/>
              </a:ext>
            </a:extLst>
          </p:cNvPr>
          <p:cNvSpPr/>
          <p:nvPr/>
        </p:nvSpPr>
        <p:spPr>
          <a:xfrm>
            <a:off x="6140144" y="2314366"/>
            <a:ext cx="1386270" cy="578914"/>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0x02 0x00</a:t>
            </a:r>
          </a:p>
        </p:txBody>
      </p:sp>
      <p:sp>
        <p:nvSpPr>
          <p:cNvPr id="15" name="Rectangle 14">
            <a:extLst>
              <a:ext uri="{FF2B5EF4-FFF2-40B4-BE49-F238E27FC236}">
                <a16:creationId xmlns:a16="http://schemas.microsoft.com/office/drawing/2014/main" id="{5638E3B7-356A-82A6-4734-B45E736E3AD7}"/>
              </a:ext>
            </a:extLst>
          </p:cNvPr>
          <p:cNvSpPr/>
          <p:nvPr/>
        </p:nvSpPr>
        <p:spPr>
          <a:xfrm>
            <a:off x="7526414" y="2312224"/>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t>P</a:t>
            </a:r>
            <a:endParaRPr lang="en-US" sz="1600" dirty="0"/>
          </a:p>
        </p:txBody>
      </p:sp>
      <p:sp>
        <p:nvSpPr>
          <p:cNvPr id="16" name="Rectangle 15">
            <a:extLst>
              <a:ext uri="{FF2B5EF4-FFF2-40B4-BE49-F238E27FC236}">
                <a16:creationId xmlns:a16="http://schemas.microsoft.com/office/drawing/2014/main" id="{ABDE2E20-BC6B-9032-3249-86D6BE3163FE}"/>
              </a:ext>
            </a:extLst>
          </p:cNvPr>
          <p:cNvSpPr/>
          <p:nvPr/>
        </p:nvSpPr>
        <p:spPr>
          <a:xfrm>
            <a:off x="4753873" y="2312224"/>
            <a:ext cx="1386269" cy="58562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0xE1</a:t>
            </a:r>
          </a:p>
        </p:txBody>
      </p:sp>
      <p:sp>
        <p:nvSpPr>
          <p:cNvPr id="13" name="Speech Bubble: Rectangle 12">
            <a:extLst>
              <a:ext uri="{FF2B5EF4-FFF2-40B4-BE49-F238E27FC236}">
                <a16:creationId xmlns:a16="http://schemas.microsoft.com/office/drawing/2014/main" id="{55A5AE07-6691-842B-E54F-1E9EE27BA6BA}"/>
              </a:ext>
            </a:extLst>
          </p:cNvPr>
          <p:cNvSpPr/>
          <p:nvPr/>
        </p:nvSpPr>
        <p:spPr>
          <a:xfrm>
            <a:off x="4046164" y="3216665"/>
            <a:ext cx="2075059" cy="717838"/>
          </a:xfrm>
          <a:prstGeom prst="wedgeRectCallout">
            <a:avLst>
              <a:gd name="adj1" fmla="val 18686"/>
              <a:gd name="adj2" fmla="val -118914"/>
            </a:avLst>
          </a:prstGeom>
          <a:solidFill>
            <a:schemeClr val="accent2">
              <a:lumMod val="10000"/>
              <a:lumOff val="9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100" dirty="0" err="1">
                <a:solidFill>
                  <a:schemeClr val="accent6"/>
                </a:solidFill>
              </a:rPr>
              <a:t>HostInterfase</a:t>
            </a:r>
            <a:r>
              <a:rPr lang="en-US" sz="1100" dirty="0">
                <a:solidFill>
                  <a:schemeClr val="accent6"/>
                </a:solidFill>
              </a:rPr>
              <a:t> slave address 0xE0 for writing, 0xE1 for reading --&gt;</a:t>
            </a:r>
            <a:r>
              <a:rPr lang="en-US" sz="1100" dirty="0">
                <a:solidFill>
                  <a:schemeClr val="accent6"/>
                </a:solidFill>
                <a:sym typeface="Wingdings" panose="05000000000000000000" pitchFamily="2" charset="2"/>
              </a:rPr>
              <a:t> 7bit : </a:t>
            </a:r>
            <a:r>
              <a:rPr lang="en-US" sz="1100" b="1" dirty="0">
                <a:solidFill>
                  <a:schemeClr val="accent6"/>
                </a:solidFill>
                <a:sym typeface="Wingdings" panose="05000000000000000000" pitchFamily="2" charset="2"/>
              </a:rPr>
              <a:t>0x70</a:t>
            </a:r>
            <a:endParaRPr lang="en-US" sz="1100" b="1" dirty="0">
              <a:solidFill>
                <a:schemeClr val="accent6"/>
              </a:solidFill>
            </a:endParaRPr>
          </a:p>
        </p:txBody>
      </p:sp>
      <p:sp>
        <p:nvSpPr>
          <p:cNvPr id="17" name="Speech Bubble: Rectangle 16">
            <a:extLst>
              <a:ext uri="{FF2B5EF4-FFF2-40B4-BE49-F238E27FC236}">
                <a16:creationId xmlns:a16="http://schemas.microsoft.com/office/drawing/2014/main" id="{8A30B998-304D-23EA-4CC3-A21EB5C12D5F}"/>
              </a:ext>
            </a:extLst>
          </p:cNvPr>
          <p:cNvSpPr/>
          <p:nvPr/>
        </p:nvSpPr>
        <p:spPr>
          <a:xfrm>
            <a:off x="7358598" y="3216665"/>
            <a:ext cx="2945743" cy="717838"/>
          </a:xfrm>
          <a:prstGeom prst="wedgeRectCallout">
            <a:avLst>
              <a:gd name="adj1" fmla="val -53895"/>
              <a:gd name="adj2" fmla="val -121969"/>
            </a:avLst>
          </a:prstGeom>
          <a:solidFill>
            <a:schemeClr val="accent6">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solidFill>
                  <a:schemeClr val="accent6"/>
                </a:solidFill>
                <a:effectLst/>
                <a:latin typeface="Arial" panose="020B0604020202020204" pitchFamily="34" charset="0"/>
                <a:ea typeface="Times New Roman" panose="02020603050405020304" pitchFamily="18" charset="0"/>
                <a:cs typeface="Times New Roman" panose="02020603050405020304" pitchFamily="18" charset="0"/>
              </a:rPr>
              <a:t>LVDS_CONFIG_UPDATE_EEPROM_DONE=1</a:t>
            </a:r>
          </a:p>
        </p:txBody>
      </p:sp>
      <p:pic>
        <p:nvPicPr>
          <p:cNvPr id="19" name="Picture 18">
            <a:extLst>
              <a:ext uri="{FF2B5EF4-FFF2-40B4-BE49-F238E27FC236}">
                <a16:creationId xmlns:a16="http://schemas.microsoft.com/office/drawing/2014/main" id="{F56A9ABC-537B-6BA4-9C7F-9AFAA2089CA3}"/>
              </a:ext>
            </a:extLst>
          </p:cNvPr>
          <p:cNvPicPr>
            <a:picLocks noChangeAspect="1"/>
          </p:cNvPicPr>
          <p:nvPr/>
        </p:nvPicPr>
        <p:blipFill>
          <a:blip r:embed="rId2"/>
          <a:stretch>
            <a:fillRect/>
          </a:stretch>
        </p:blipFill>
        <p:spPr>
          <a:xfrm>
            <a:off x="428523" y="4962322"/>
            <a:ext cx="2715526" cy="1325762"/>
          </a:xfrm>
          <a:prstGeom prst="rect">
            <a:avLst/>
          </a:prstGeom>
        </p:spPr>
      </p:pic>
      <p:sp>
        <p:nvSpPr>
          <p:cNvPr id="20" name="Oval 19">
            <a:extLst>
              <a:ext uri="{FF2B5EF4-FFF2-40B4-BE49-F238E27FC236}">
                <a16:creationId xmlns:a16="http://schemas.microsoft.com/office/drawing/2014/main" id="{D766167F-882D-C89D-BCE1-F360EFDA24F1}"/>
              </a:ext>
            </a:extLst>
          </p:cNvPr>
          <p:cNvSpPr/>
          <p:nvPr/>
        </p:nvSpPr>
        <p:spPr>
          <a:xfrm>
            <a:off x="2129344" y="5625203"/>
            <a:ext cx="259082" cy="22615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1" name="Rectangle 20">
            <a:extLst>
              <a:ext uri="{FF2B5EF4-FFF2-40B4-BE49-F238E27FC236}">
                <a16:creationId xmlns:a16="http://schemas.microsoft.com/office/drawing/2014/main" id="{0A899ECC-1139-D205-F57A-E53A61DCF7F5}"/>
              </a:ext>
            </a:extLst>
          </p:cNvPr>
          <p:cNvSpPr/>
          <p:nvPr/>
        </p:nvSpPr>
        <p:spPr>
          <a:xfrm>
            <a:off x="247933" y="1552830"/>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CMD3</a:t>
            </a:r>
          </a:p>
        </p:txBody>
      </p:sp>
      <p:cxnSp>
        <p:nvCxnSpPr>
          <p:cNvPr id="22" name="Connector: Elbow 21">
            <a:extLst>
              <a:ext uri="{FF2B5EF4-FFF2-40B4-BE49-F238E27FC236}">
                <a16:creationId xmlns:a16="http://schemas.microsoft.com/office/drawing/2014/main" id="{D33C0B5A-55A2-760D-5F39-F2581B68DD61}"/>
              </a:ext>
            </a:extLst>
          </p:cNvPr>
          <p:cNvCxnSpPr>
            <a:cxnSpLocks/>
            <a:stCxn id="21" idx="3"/>
          </p:cNvCxnSpPr>
          <p:nvPr/>
        </p:nvCxnSpPr>
        <p:spPr>
          <a:xfrm flipH="1">
            <a:off x="1054715" y="1842287"/>
            <a:ext cx="83868" cy="755161"/>
          </a:xfrm>
          <a:prstGeom prst="bentConnector5">
            <a:avLst>
              <a:gd name="adj1" fmla="val -272571"/>
              <a:gd name="adj2" fmla="val 50000"/>
              <a:gd name="adj3" fmla="val 37257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23" name="Rectangle 22">
            <a:extLst>
              <a:ext uri="{FF2B5EF4-FFF2-40B4-BE49-F238E27FC236}">
                <a16:creationId xmlns:a16="http://schemas.microsoft.com/office/drawing/2014/main" id="{00E86674-388F-9A6C-4F23-74BAB61D5D50}"/>
              </a:ext>
            </a:extLst>
          </p:cNvPr>
          <p:cNvSpPr/>
          <p:nvPr/>
        </p:nvSpPr>
        <p:spPr>
          <a:xfrm>
            <a:off x="3317060" y="4962321"/>
            <a:ext cx="795457" cy="5482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CMD</a:t>
            </a:r>
            <a:r>
              <a:rPr lang="en-US" altLang="zh-TW" sz="1600" dirty="0"/>
              <a:t>1</a:t>
            </a:r>
            <a:endParaRPr lang="en-US" sz="1600" dirty="0"/>
          </a:p>
        </p:txBody>
      </p:sp>
      <p:pic>
        <p:nvPicPr>
          <p:cNvPr id="25" name="Picture 24">
            <a:extLst>
              <a:ext uri="{FF2B5EF4-FFF2-40B4-BE49-F238E27FC236}">
                <a16:creationId xmlns:a16="http://schemas.microsoft.com/office/drawing/2014/main" id="{CA1A3A9C-8494-186D-B850-C14EDF9001CD}"/>
              </a:ext>
            </a:extLst>
          </p:cNvPr>
          <p:cNvPicPr>
            <a:picLocks noChangeAspect="1"/>
          </p:cNvPicPr>
          <p:nvPr/>
        </p:nvPicPr>
        <p:blipFill>
          <a:blip r:embed="rId3"/>
          <a:stretch>
            <a:fillRect/>
          </a:stretch>
        </p:blipFill>
        <p:spPr>
          <a:xfrm>
            <a:off x="4277666" y="4962323"/>
            <a:ext cx="2742328" cy="1325761"/>
          </a:xfrm>
          <a:prstGeom prst="rect">
            <a:avLst/>
          </a:prstGeom>
        </p:spPr>
      </p:pic>
      <p:sp>
        <p:nvSpPr>
          <p:cNvPr id="26" name="Oval 25">
            <a:extLst>
              <a:ext uri="{FF2B5EF4-FFF2-40B4-BE49-F238E27FC236}">
                <a16:creationId xmlns:a16="http://schemas.microsoft.com/office/drawing/2014/main" id="{086D6F2F-4D16-8BF1-3612-1DD9B16A4121}"/>
              </a:ext>
            </a:extLst>
          </p:cNvPr>
          <p:cNvSpPr/>
          <p:nvPr/>
        </p:nvSpPr>
        <p:spPr>
          <a:xfrm>
            <a:off x="5966459" y="5625203"/>
            <a:ext cx="259082" cy="22615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7" name="Rectangle 26">
            <a:extLst>
              <a:ext uri="{FF2B5EF4-FFF2-40B4-BE49-F238E27FC236}">
                <a16:creationId xmlns:a16="http://schemas.microsoft.com/office/drawing/2014/main" id="{731BC2A4-4BEC-25FA-08CB-55BF3800B73D}"/>
              </a:ext>
            </a:extLst>
          </p:cNvPr>
          <p:cNvSpPr/>
          <p:nvPr/>
        </p:nvSpPr>
        <p:spPr>
          <a:xfrm>
            <a:off x="7196033" y="4962321"/>
            <a:ext cx="795457" cy="5482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CMD2</a:t>
            </a:r>
          </a:p>
        </p:txBody>
      </p:sp>
      <p:pic>
        <p:nvPicPr>
          <p:cNvPr id="31" name="Picture 30">
            <a:extLst>
              <a:ext uri="{FF2B5EF4-FFF2-40B4-BE49-F238E27FC236}">
                <a16:creationId xmlns:a16="http://schemas.microsoft.com/office/drawing/2014/main" id="{05CD6B95-D5F7-1323-2289-CAFE0CCCBD1D}"/>
              </a:ext>
            </a:extLst>
          </p:cNvPr>
          <p:cNvPicPr>
            <a:picLocks noChangeAspect="1"/>
          </p:cNvPicPr>
          <p:nvPr/>
        </p:nvPicPr>
        <p:blipFill>
          <a:blip r:embed="rId4"/>
          <a:stretch>
            <a:fillRect/>
          </a:stretch>
        </p:blipFill>
        <p:spPr>
          <a:xfrm>
            <a:off x="8153611" y="4962321"/>
            <a:ext cx="2772892" cy="1325760"/>
          </a:xfrm>
          <a:prstGeom prst="rect">
            <a:avLst/>
          </a:prstGeom>
        </p:spPr>
      </p:pic>
      <p:sp>
        <p:nvSpPr>
          <p:cNvPr id="32" name="Oval 31">
            <a:extLst>
              <a:ext uri="{FF2B5EF4-FFF2-40B4-BE49-F238E27FC236}">
                <a16:creationId xmlns:a16="http://schemas.microsoft.com/office/drawing/2014/main" id="{C7F82B7C-5FDC-8D00-2855-5ECFCB469353}"/>
              </a:ext>
            </a:extLst>
          </p:cNvPr>
          <p:cNvSpPr/>
          <p:nvPr/>
        </p:nvSpPr>
        <p:spPr>
          <a:xfrm>
            <a:off x="9883664" y="5625203"/>
            <a:ext cx="259082" cy="226156"/>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3" name="Oval 32">
            <a:extLst>
              <a:ext uri="{FF2B5EF4-FFF2-40B4-BE49-F238E27FC236}">
                <a16:creationId xmlns:a16="http://schemas.microsoft.com/office/drawing/2014/main" id="{0D597C76-76FC-03EB-615B-52C39227923F}"/>
              </a:ext>
            </a:extLst>
          </p:cNvPr>
          <p:cNvSpPr/>
          <p:nvPr/>
        </p:nvSpPr>
        <p:spPr>
          <a:xfrm>
            <a:off x="10461998" y="6049312"/>
            <a:ext cx="464506" cy="294732"/>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8" name="Rectangle 37">
            <a:extLst>
              <a:ext uri="{FF2B5EF4-FFF2-40B4-BE49-F238E27FC236}">
                <a16:creationId xmlns:a16="http://schemas.microsoft.com/office/drawing/2014/main" id="{D440A9B3-8B74-6118-669F-29B1176D918D}"/>
              </a:ext>
            </a:extLst>
          </p:cNvPr>
          <p:cNvSpPr/>
          <p:nvPr/>
        </p:nvSpPr>
        <p:spPr>
          <a:xfrm>
            <a:off x="5196314" y="4372329"/>
            <a:ext cx="943828" cy="5171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t>VR</a:t>
            </a:r>
            <a:r>
              <a:rPr lang="zh-TW" altLang="en-US" sz="1000" dirty="0"/>
              <a:t> </a:t>
            </a:r>
            <a:r>
              <a:rPr lang="en-US" altLang="zh-TW" sz="1000" dirty="0"/>
              <a:t>0x0B =0x0000</a:t>
            </a:r>
            <a:endParaRPr lang="en-US" sz="1000" dirty="0"/>
          </a:p>
        </p:txBody>
      </p:sp>
      <p:sp>
        <p:nvSpPr>
          <p:cNvPr id="39" name="Rectangle 38">
            <a:extLst>
              <a:ext uri="{FF2B5EF4-FFF2-40B4-BE49-F238E27FC236}">
                <a16:creationId xmlns:a16="http://schemas.microsoft.com/office/drawing/2014/main" id="{B98B3337-7A3F-D5B5-A057-B20AD835DCA4}"/>
              </a:ext>
            </a:extLst>
          </p:cNvPr>
          <p:cNvSpPr/>
          <p:nvPr/>
        </p:nvSpPr>
        <p:spPr>
          <a:xfrm>
            <a:off x="9069377" y="4358451"/>
            <a:ext cx="943828" cy="5171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 dirty="0"/>
              <a:t>VR</a:t>
            </a:r>
            <a:r>
              <a:rPr lang="zh-TW" altLang="en-US" sz="1000" dirty="0"/>
              <a:t> </a:t>
            </a:r>
            <a:r>
              <a:rPr lang="en-US" altLang="zh-TW" sz="1000" dirty="0"/>
              <a:t>0x0B =0x0002</a:t>
            </a:r>
            <a:endParaRPr lang="en-US" sz="1000" dirty="0"/>
          </a:p>
        </p:txBody>
      </p:sp>
      <p:cxnSp>
        <p:nvCxnSpPr>
          <p:cNvPr id="43" name="Straight Arrow Connector 42">
            <a:extLst>
              <a:ext uri="{FF2B5EF4-FFF2-40B4-BE49-F238E27FC236}">
                <a16:creationId xmlns:a16="http://schemas.microsoft.com/office/drawing/2014/main" id="{52E4BBBE-7080-4BDF-4B94-F1DABADA2346}"/>
              </a:ext>
            </a:extLst>
          </p:cNvPr>
          <p:cNvCxnSpPr>
            <a:stCxn id="19" idx="3"/>
            <a:endCxn id="25" idx="1"/>
          </p:cNvCxnSpPr>
          <p:nvPr/>
        </p:nvCxnSpPr>
        <p:spPr>
          <a:xfrm>
            <a:off x="3144049" y="5625203"/>
            <a:ext cx="113361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E2AF597-4E2C-9B91-21B5-83F9EA827B6B}"/>
              </a:ext>
            </a:extLst>
          </p:cNvPr>
          <p:cNvCxnSpPr/>
          <p:nvPr/>
        </p:nvCxnSpPr>
        <p:spPr>
          <a:xfrm>
            <a:off x="7019993" y="5597336"/>
            <a:ext cx="113361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355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4FE912-5AE7-9E96-D8A6-D29F5081FE91}"/>
              </a:ext>
            </a:extLst>
          </p:cNvPr>
          <p:cNvSpPr>
            <a:spLocks noGrp="1"/>
          </p:cNvSpPr>
          <p:nvPr>
            <p:ph type="title"/>
          </p:nvPr>
        </p:nvSpPr>
        <p:spPr/>
        <p:txBody>
          <a:bodyPr/>
          <a:lstStyle/>
          <a:p>
            <a:r>
              <a:rPr lang="en-US" dirty="0"/>
              <a:t>Appendix</a:t>
            </a:r>
          </a:p>
        </p:txBody>
      </p:sp>
      <p:sp>
        <p:nvSpPr>
          <p:cNvPr id="6" name="Text Placeholder 5">
            <a:extLst>
              <a:ext uri="{FF2B5EF4-FFF2-40B4-BE49-F238E27FC236}">
                <a16:creationId xmlns:a16="http://schemas.microsoft.com/office/drawing/2014/main" id="{6ABA5EC8-F3AA-8C36-F16D-32D0753F451A}"/>
              </a:ext>
            </a:extLst>
          </p:cNvPr>
          <p:cNvSpPr>
            <a:spLocks noGrp="1"/>
          </p:cNvSpPr>
          <p:nvPr>
            <p:ph type="body" idx="1"/>
          </p:nvPr>
        </p:nvSpPr>
        <p:spPr/>
        <p:txBody>
          <a:bodyPr/>
          <a:lstStyle/>
          <a:p>
            <a:r>
              <a:rPr lang="en-US" dirty="0"/>
              <a:t>Calculation of CRC 16</a:t>
            </a:r>
          </a:p>
        </p:txBody>
      </p:sp>
    </p:spTree>
    <p:extLst>
      <p:ext uri="{BB962C8B-B14F-4D97-AF65-F5344CB8AC3E}">
        <p14:creationId xmlns:p14="http://schemas.microsoft.com/office/powerpoint/2010/main" val="2249443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14F85F-700A-3ECC-D11F-6DD1FDC1AD20}"/>
              </a:ext>
            </a:extLst>
          </p:cNvPr>
          <p:cNvSpPr>
            <a:spLocks noGrp="1"/>
          </p:cNvSpPr>
          <p:nvPr>
            <p:ph type="title"/>
          </p:nvPr>
        </p:nvSpPr>
        <p:spPr/>
        <p:txBody>
          <a:bodyPr/>
          <a:lstStyle/>
          <a:p>
            <a:r>
              <a:rPr lang="en-US" dirty="0">
                <a:solidFill>
                  <a:schemeClr val="accent6"/>
                </a:solidFill>
              </a:rPr>
              <a:t>Calculation of CRC 16(Python code)</a:t>
            </a:r>
          </a:p>
        </p:txBody>
      </p:sp>
      <p:sp>
        <p:nvSpPr>
          <p:cNvPr id="6" name="Content Placeholder 5">
            <a:extLst>
              <a:ext uri="{FF2B5EF4-FFF2-40B4-BE49-F238E27FC236}">
                <a16:creationId xmlns:a16="http://schemas.microsoft.com/office/drawing/2014/main" id="{ED5A2F80-FE0C-9C8B-0AB5-4E6B5ABCE7FA}"/>
              </a:ext>
            </a:extLst>
          </p:cNvPr>
          <p:cNvSpPr>
            <a:spLocks noGrp="1"/>
          </p:cNvSpPr>
          <p:nvPr>
            <p:ph idx="1"/>
          </p:nvPr>
        </p:nvSpPr>
        <p:spPr>
          <a:xfrm>
            <a:off x="401636" y="969179"/>
            <a:ext cx="11388728" cy="5059556"/>
          </a:xfrm>
        </p:spPr>
        <p:txBody>
          <a:bodyPr>
            <a:normAutofit fontScale="62500" lnSpcReduction="20000"/>
          </a:bodyPr>
          <a:lstStyle/>
          <a:p>
            <a:pPr marL="0" indent="0">
              <a:buNone/>
            </a:pPr>
            <a:r>
              <a:rPr lang="en-US" dirty="0"/>
              <a:t>def </a:t>
            </a:r>
            <a:r>
              <a:rPr lang="en-US" dirty="0">
                <a:solidFill>
                  <a:srgbClr val="FFC000"/>
                </a:solidFill>
              </a:rPr>
              <a:t>calculate_crc16</a:t>
            </a:r>
            <a:r>
              <a:rPr lang="en-US" dirty="0"/>
              <a:t>(</a:t>
            </a:r>
            <a:r>
              <a:rPr lang="en-US" dirty="0" err="1"/>
              <a:t>Buf</a:t>
            </a:r>
            <a:r>
              <a:rPr lang="en-US" dirty="0"/>
              <a:t>: </a:t>
            </a:r>
            <a:r>
              <a:rPr lang="en-US" dirty="0">
                <a:solidFill>
                  <a:srgbClr val="7030A0"/>
                </a:solidFill>
              </a:rPr>
              <a:t>bytes</a:t>
            </a:r>
            <a:r>
              <a:rPr lang="en-US" dirty="0"/>
              <a:t>, </a:t>
            </a:r>
            <a:r>
              <a:rPr lang="en-US" dirty="0" err="1"/>
              <a:t>W_len</a:t>
            </a:r>
            <a:r>
              <a:rPr lang="en-US" dirty="0"/>
              <a:t>: </a:t>
            </a:r>
            <a:r>
              <a:rPr lang="en-US" dirty="0">
                <a:solidFill>
                  <a:srgbClr val="7030A0"/>
                </a:solidFill>
              </a:rPr>
              <a:t>int</a:t>
            </a:r>
            <a:r>
              <a:rPr lang="en-US" dirty="0"/>
              <a:t>)</a:t>
            </a:r>
            <a:r>
              <a:rPr lang="en-US" dirty="0">
                <a:solidFill>
                  <a:srgbClr val="002060"/>
                </a:solidFill>
              </a:rPr>
              <a:t> -&gt; </a:t>
            </a:r>
            <a:r>
              <a:rPr lang="en-US" dirty="0"/>
              <a:t>int:</a:t>
            </a:r>
          </a:p>
          <a:p>
            <a:pPr marL="0" indent="0">
              <a:buNone/>
            </a:pPr>
            <a:r>
              <a:rPr lang="en-US" dirty="0"/>
              <a:t>    </a:t>
            </a:r>
            <a:r>
              <a:rPr lang="en-US" dirty="0" err="1"/>
              <a:t>Accum</a:t>
            </a:r>
            <a:r>
              <a:rPr lang="en-US" dirty="0"/>
              <a:t> </a:t>
            </a:r>
            <a:r>
              <a:rPr lang="en-US" dirty="0">
                <a:solidFill>
                  <a:srgbClr val="002060"/>
                </a:solidFill>
              </a:rPr>
              <a:t>=</a:t>
            </a:r>
            <a:r>
              <a:rPr lang="en-US" dirty="0"/>
              <a:t> </a:t>
            </a:r>
            <a:r>
              <a:rPr lang="en-US" dirty="0">
                <a:solidFill>
                  <a:srgbClr val="FF0000"/>
                </a:solidFill>
              </a:rPr>
              <a:t>0x1021</a:t>
            </a:r>
          </a:p>
          <a:p>
            <a:pPr marL="0" indent="0">
              <a:buNone/>
            </a:pPr>
            <a:r>
              <a:rPr lang="en-US" dirty="0"/>
              <a:t>    </a:t>
            </a:r>
            <a:r>
              <a:rPr lang="en-US" dirty="0" err="1"/>
              <a:t>PolDiv</a:t>
            </a:r>
            <a:r>
              <a:rPr lang="en-US" dirty="0"/>
              <a:t> </a:t>
            </a:r>
            <a:r>
              <a:rPr lang="en-US" dirty="0">
                <a:solidFill>
                  <a:srgbClr val="002060"/>
                </a:solidFill>
              </a:rPr>
              <a:t>=</a:t>
            </a:r>
            <a:r>
              <a:rPr lang="en-US" dirty="0"/>
              <a:t> </a:t>
            </a:r>
            <a:r>
              <a:rPr lang="en-US" dirty="0">
                <a:solidFill>
                  <a:srgbClr val="FF0000"/>
                </a:solidFill>
              </a:rPr>
              <a:t>0x1021</a:t>
            </a:r>
          </a:p>
          <a:p>
            <a:pPr marL="0" indent="0">
              <a:buNone/>
            </a:pPr>
            <a:r>
              <a:rPr lang="en-US" dirty="0"/>
              <a:t>    </a:t>
            </a:r>
            <a:r>
              <a:rPr lang="en-US" dirty="0">
                <a:solidFill>
                  <a:srgbClr val="0070C0"/>
                </a:solidFill>
              </a:rPr>
              <a:t>for</a:t>
            </a:r>
            <a:r>
              <a:rPr lang="en-US" dirty="0"/>
              <a:t> j </a:t>
            </a:r>
            <a:r>
              <a:rPr lang="en-US" dirty="0">
                <a:solidFill>
                  <a:srgbClr val="0070C0"/>
                </a:solidFill>
              </a:rPr>
              <a:t>in</a:t>
            </a:r>
            <a:r>
              <a:rPr lang="en-US" dirty="0"/>
              <a:t> </a:t>
            </a:r>
            <a:r>
              <a:rPr lang="en-US" dirty="0">
                <a:solidFill>
                  <a:srgbClr val="7030A0"/>
                </a:solidFill>
              </a:rPr>
              <a:t>range</a:t>
            </a:r>
            <a:r>
              <a:rPr lang="en-US" dirty="0"/>
              <a:t>(</a:t>
            </a:r>
            <a:r>
              <a:rPr lang="en-US" dirty="0" err="1"/>
              <a:t>W_len</a:t>
            </a:r>
            <a:r>
              <a:rPr lang="en-US" dirty="0"/>
              <a:t>):</a:t>
            </a:r>
          </a:p>
          <a:p>
            <a:pPr marL="0" indent="0">
              <a:buNone/>
            </a:pPr>
            <a:r>
              <a:rPr lang="en-US" dirty="0"/>
              <a:t>        </a:t>
            </a:r>
            <a:r>
              <a:rPr lang="en-US" dirty="0" err="1"/>
              <a:t>DataIn</a:t>
            </a:r>
            <a:r>
              <a:rPr lang="en-US" dirty="0"/>
              <a:t> </a:t>
            </a:r>
            <a:r>
              <a:rPr lang="en-US" dirty="0">
                <a:solidFill>
                  <a:srgbClr val="002060"/>
                </a:solidFill>
              </a:rPr>
              <a:t>=</a:t>
            </a:r>
            <a:r>
              <a:rPr lang="en-US" dirty="0"/>
              <a:t> </a:t>
            </a:r>
            <a:r>
              <a:rPr lang="en-US" dirty="0" err="1"/>
              <a:t>Buf</a:t>
            </a:r>
            <a:r>
              <a:rPr lang="en-US" dirty="0"/>
              <a:t>[j]</a:t>
            </a:r>
          </a:p>
          <a:p>
            <a:pPr marL="0" indent="0">
              <a:buNone/>
            </a:pPr>
            <a:r>
              <a:rPr lang="en-US" dirty="0"/>
              <a:t>        </a:t>
            </a:r>
            <a:r>
              <a:rPr lang="en-US" dirty="0">
                <a:solidFill>
                  <a:schemeClr val="accent2">
                    <a:lumMod val="75000"/>
                    <a:lumOff val="25000"/>
                  </a:schemeClr>
                </a:solidFill>
              </a:rPr>
              <a:t>for</a:t>
            </a:r>
            <a:r>
              <a:rPr lang="en-US" dirty="0"/>
              <a:t> _ </a:t>
            </a:r>
            <a:r>
              <a:rPr lang="en-US" dirty="0">
                <a:solidFill>
                  <a:schemeClr val="accent2">
                    <a:lumMod val="75000"/>
                    <a:lumOff val="25000"/>
                  </a:schemeClr>
                </a:solidFill>
              </a:rPr>
              <a:t>in</a:t>
            </a:r>
            <a:r>
              <a:rPr lang="en-US" dirty="0"/>
              <a:t> </a:t>
            </a:r>
            <a:r>
              <a:rPr lang="en-US" dirty="0">
                <a:solidFill>
                  <a:srgbClr val="7030A0"/>
                </a:solidFill>
              </a:rPr>
              <a:t>range</a:t>
            </a:r>
            <a:r>
              <a:rPr lang="en-US" dirty="0"/>
              <a:t>(</a:t>
            </a:r>
            <a:r>
              <a:rPr lang="en-US" dirty="0">
                <a:solidFill>
                  <a:srgbClr val="FF0000"/>
                </a:solidFill>
              </a:rPr>
              <a:t>8</a:t>
            </a:r>
            <a:r>
              <a:rPr lang="en-US" dirty="0"/>
              <a:t>):</a:t>
            </a:r>
          </a:p>
          <a:p>
            <a:pPr marL="0" indent="0">
              <a:buNone/>
            </a:pPr>
            <a:r>
              <a:rPr lang="en-US" dirty="0"/>
              <a:t>            flag </a:t>
            </a:r>
            <a:r>
              <a:rPr lang="en-US" dirty="0">
                <a:solidFill>
                  <a:srgbClr val="002060"/>
                </a:solidFill>
              </a:rPr>
              <a:t>=</a:t>
            </a:r>
            <a:r>
              <a:rPr lang="en-US" dirty="0"/>
              <a:t> </a:t>
            </a:r>
            <a:r>
              <a:rPr lang="en-US" dirty="0" err="1"/>
              <a:t>DataIn</a:t>
            </a:r>
            <a:r>
              <a:rPr lang="en-US" dirty="0"/>
              <a:t> </a:t>
            </a:r>
            <a:r>
              <a:rPr lang="en-US" dirty="0">
                <a:solidFill>
                  <a:srgbClr val="002060"/>
                </a:solidFill>
              </a:rPr>
              <a:t>^</a:t>
            </a:r>
            <a:r>
              <a:rPr lang="en-US" dirty="0"/>
              <a:t> (</a:t>
            </a:r>
            <a:r>
              <a:rPr lang="en-US" dirty="0" err="1"/>
              <a:t>Accum</a:t>
            </a:r>
            <a:r>
              <a:rPr lang="en-US" dirty="0"/>
              <a:t> </a:t>
            </a:r>
            <a:r>
              <a:rPr lang="en-US" dirty="0">
                <a:solidFill>
                  <a:srgbClr val="002060"/>
                </a:solidFill>
              </a:rPr>
              <a:t>&gt;&gt;</a:t>
            </a:r>
            <a:r>
              <a:rPr lang="en-US" dirty="0"/>
              <a:t> </a:t>
            </a:r>
            <a:r>
              <a:rPr lang="en-US" dirty="0">
                <a:solidFill>
                  <a:srgbClr val="FF0000"/>
                </a:solidFill>
              </a:rPr>
              <a:t>8</a:t>
            </a:r>
            <a:r>
              <a:rPr lang="en-US" dirty="0"/>
              <a:t>)</a:t>
            </a:r>
          </a:p>
          <a:p>
            <a:pPr marL="0" indent="0">
              <a:buNone/>
            </a:pPr>
            <a:r>
              <a:rPr lang="en-US" dirty="0"/>
              <a:t>            </a:t>
            </a:r>
            <a:r>
              <a:rPr lang="en-US" dirty="0" err="1"/>
              <a:t>Accum</a:t>
            </a:r>
            <a:r>
              <a:rPr lang="en-US" dirty="0"/>
              <a:t> </a:t>
            </a:r>
            <a:r>
              <a:rPr lang="en-US" dirty="0">
                <a:solidFill>
                  <a:srgbClr val="002060"/>
                </a:solidFill>
              </a:rPr>
              <a:t>&lt;&lt;=</a:t>
            </a:r>
            <a:r>
              <a:rPr lang="en-US" dirty="0"/>
              <a:t> </a:t>
            </a:r>
            <a:r>
              <a:rPr lang="en-US" dirty="0">
                <a:solidFill>
                  <a:srgbClr val="FF0000"/>
                </a:solidFill>
              </a:rPr>
              <a:t>1</a:t>
            </a:r>
          </a:p>
          <a:p>
            <a:pPr marL="0" indent="0">
              <a:buNone/>
            </a:pPr>
            <a:endParaRPr lang="en-US" dirty="0"/>
          </a:p>
          <a:p>
            <a:pPr marL="0" indent="0">
              <a:buNone/>
            </a:pPr>
            <a:r>
              <a:rPr lang="en-US" dirty="0"/>
              <a:t>            </a:t>
            </a:r>
            <a:r>
              <a:rPr lang="en-US" dirty="0">
                <a:solidFill>
                  <a:schemeClr val="accent2">
                    <a:lumMod val="75000"/>
                    <a:lumOff val="25000"/>
                  </a:schemeClr>
                </a:solidFill>
              </a:rPr>
              <a:t>if</a:t>
            </a:r>
            <a:r>
              <a:rPr lang="en-US" dirty="0"/>
              <a:t> flag </a:t>
            </a:r>
            <a:r>
              <a:rPr lang="en-US" dirty="0">
                <a:solidFill>
                  <a:srgbClr val="002060"/>
                </a:solidFill>
              </a:rPr>
              <a:t>&amp;</a:t>
            </a:r>
            <a:r>
              <a:rPr lang="en-US" dirty="0"/>
              <a:t> </a:t>
            </a:r>
            <a:r>
              <a:rPr lang="en-US" dirty="0">
                <a:solidFill>
                  <a:srgbClr val="FF0000"/>
                </a:solidFill>
              </a:rPr>
              <a:t>0x80</a:t>
            </a:r>
            <a:r>
              <a:rPr lang="en-US" dirty="0"/>
              <a:t>:</a:t>
            </a:r>
          </a:p>
          <a:p>
            <a:pPr marL="0" indent="0">
              <a:buNone/>
            </a:pPr>
            <a:r>
              <a:rPr lang="en-US" dirty="0"/>
              <a:t>                </a:t>
            </a:r>
            <a:r>
              <a:rPr lang="en-US" dirty="0" err="1"/>
              <a:t>Accum</a:t>
            </a:r>
            <a:r>
              <a:rPr lang="en-US" dirty="0"/>
              <a:t> </a:t>
            </a:r>
            <a:r>
              <a:rPr lang="en-US" dirty="0">
                <a:solidFill>
                  <a:srgbClr val="002060"/>
                </a:solidFill>
              </a:rPr>
              <a:t>^=</a:t>
            </a:r>
            <a:r>
              <a:rPr lang="en-US" dirty="0"/>
              <a:t> </a:t>
            </a:r>
            <a:r>
              <a:rPr lang="en-US" dirty="0" err="1"/>
              <a:t>PolDiv</a:t>
            </a:r>
            <a:endParaRPr lang="en-US" dirty="0"/>
          </a:p>
          <a:p>
            <a:pPr marL="0" indent="0">
              <a:buNone/>
            </a:pPr>
            <a:endParaRPr lang="en-US" dirty="0"/>
          </a:p>
          <a:p>
            <a:pPr marL="0" indent="0">
              <a:buNone/>
            </a:pPr>
            <a:r>
              <a:rPr lang="en-US" dirty="0"/>
              <a:t>            </a:t>
            </a:r>
            <a:r>
              <a:rPr lang="en-US" dirty="0" err="1"/>
              <a:t>DataIn</a:t>
            </a:r>
            <a:r>
              <a:rPr lang="en-US" dirty="0"/>
              <a:t> </a:t>
            </a:r>
            <a:r>
              <a:rPr lang="en-US" dirty="0">
                <a:solidFill>
                  <a:srgbClr val="002060"/>
                </a:solidFill>
              </a:rPr>
              <a:t>&lt;&lt;=</a:t>
            </a:r>
            <a:r>
              <a:rPr lang="en-US" dirty="0"/>
              <a:t> </a:t>
            </a:r>
            <a:r>
              <a:rPr lang="en-US" dirty="0">
                <a:solidFill>
                  <a:srgbClr val="FF0000"/>
                </a:solidFill>
              </a:rPr>
              <a:t>1</a:t>
            </a:r>
          </a:p>
          <a:p>
            <a:pPr marL="0" indent="0">
              <a:buNone/>
            </a:pPr>
            <a:r>
              <a:rPr lang="en-US" dirty="0"/>
              <a:t>            </a:t>
            </a:r>
            <a:r>
              <a:rPr lang="en-US" dirty="0" err="1"/>
              <a:t>Accum</a:t>
            </a:r>
            <a:r>
              <a:rPr lang="en-US" dirty="0"/>
              <a:t> </a:t>
            </a:r>
            <a:r>
              <a:rPr lang="en-US" dirty="0">
                <a:solidFill>
                  <a:srgbClr val="002060"/>
                </a:solidFill>
              </a:rPr>
              <a:t>&amp;=</a:t>
            </a:r>
            <a:r>
              <a:rPr lang="en-US" dirty="0"/>
              <a:t> </a:t>
            </a:r>
            <a:r>
              <a:rPr lang="en-US" dirty="0">
                <a:solidFill>
                  <a:srgbClr val="FF0000"/>
                </a:solidFill>
              </a:rPr>
              <a:t>0xFFFF</a:t>
            </a:r>
          </a:p>
          <a:p>
            <a:pPr marL="0" indent="0">
              <a:buNone/>
            </a:pPr>
            <a:r>
              <a:rPr lang="en-US" dirty="0"/>
              <a:t>    </a:t>
            </a:r>
            <a:r>
              <a:rPr lang="en-US" dirty="0">
                <a:solidFill>
                  <a:schemeClr val="accent2">
                    <a:lumMod val="75000"/>
                    <a:lumOff val="25000"/>
                  </a:schemeClr>
                </a:solidFill>
              </a:rPr>
              <a:t>return</a:t>
            </a:r>
            <a:r>
              <a:rPr lang="en-US" dirty="0"/>
              <a:t> </a:t>
            </a:r>
            <a:r>
              <a:rPr lang="en-US" dirty="0" err="1"/>
              <a:t>Accum</a:t>
            </a:r>
            <a:endParaRPr lang="en-US" dirty="0"/>
          </a:p>
        </p:txBody>
      </p:sp>
    </p:spTree>
    <p:extLst>
      <p:ext uri="{BB962C8B-B14F-4D97-AF65-F5344CB8AC3E}">
        <p14:creationId xmlns:p14="http://schemas.microsoft.com/office/powerpoint/2010/main" val="2821869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319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3E337-F13E-5684-1C01-7B4174D36E00}"/>
              </a:ext>
            </a:extLst>
          </p:cNvPr>
          <p:cNvSpPr>
            <a:spLocks noGrp="1"/>
          </p:cNvSpPr>
          <p:nvPr>
            <p:ph type="title"/>
          </p:nvPr>
        </p:nvSpPr>
        <p:spPr/>
        <p:txBody>
          <a:bodyPr/>
          <a:lstStyle/>
          <a:p>
            <a:r>
              <a:rPr lang="en-US" sz="3200" b="1" dirty="0">
                <a:solidFill>
                  <a:schemeClr val="accent6">
                    <a:lumMod val="50000"/>
                  </a:schemeClr>
                </a:solidFill>
              </a:rPr>
              <a:t>Product / Configuration Data</a:t>
            </a:r>
            <a:endParaRPr lang="en-US" dirty="0"/>
          </a:p>
        </p:txBody>
      </p:sp>
      <p:sp>
        <p:nvSpPr>
          <p:cNvPr id="3" name="Content Placeholder 2">
            <a:extLst>
              <a:ext uri="{FF2B5EF4-FFF2-40B4-BE49-F238E27FC236}">
                <a16:creationId xmlns:a16="http://schemas.microsoft.com/office/drawing/2014/main" id="{9F23085C-B0B9-9069-4C44-DB9D1512A568}"/>
              </a:ext>
            </a:extLst>
          </p:cNvPr>
          <p:cNvSpPr>
            <a:spLocks noGrp="1"/>
          </p:cNvSpPr>
          <p:nvPr>
            <p:ph sz="half" idx="1"/>
          </p:nvPr>
        </p:nvSpPr>
        <p:spPr>
          <a:xfrm>
            <a:off x="401636" y="972960"/>
            <a:ext cx="6109415" cy="5318578"/>
          </a:xfrm>
        </p:spPr>
        <p:txBody>
          <a:bodyPr>
            <a:normAutofit fontScale="85000" lnSpcReduction="20000"/>
          </a:bodyPr>
          <a:lstStyle/>
          <a:p>
            <a:r>
              <a:rPr lang="en-US" sz="2400" dirty="0">
                <a:solidFill>
                  <a:schemeClr val="accent6"/>
                </a:solidFill>
              </a:rPr>
              <a:t>Total 1024B, can be divided into 2 major blocks – </a:t>
            </a:r>
            <a:r>
              <a:rPr lang="en-US" sz="2400" dirty="0">
                <a:solidFill>
                  <a:schemeClr val="accent4">
                    <a:lumMod val="50000"/>
                  </a:schemeClr>
                </a:solidFill>
              </a:rPr>
              <a:t>Product</a:t>
            </a:r>
            <a:r>
              <a:rPr lang="en-US" sz="2400" dirty="0">
                <a:solidFill>
                  <a:schemeClr val="accent6"/>
                </a:solidFill>
              </a:rPr>
              <a:t> and </a:t>
            </a:r>
            <a:r>
              <a:rPr lang="en-US" sz="2400" dirty="0">
                <a:solidFill>
                  <a:srgbClr val="0070C0"/>
                </a:solidFill>
              </a:rPr>
              <a:t>Configuration</a:t>
            </a:r>
            <a:r>
              <a:rPr lang="en-US" sz="2400" dirty="0">
                <a:solidFill>
                  <a:schemeClr val="accent6"/>
                </a:solidFill>
              </a:rPr>
              <a:t> data:</a:t>
            </a:r>
            <a:endParaRPr lang="en-US" sz="2200" dirty="0">
              <a:solidFill>
                <a:schemeClr val="accent6"/>
              </a:solidFill>
            </a:endParaRPr>
          </a:p>
          <a:p>
            <a:pPr marL="914400" lvl="1" indent="-457200">
              <a:buFont typeface="+mj-lt"/>
              <a:buAutoNum type="arabicPeriod"/>
            </a:pPr>
            <a:r>
              <a:rPr lang="en-US" sz="2200" b="1" dirty="0">
                <a:solidFill>
                  <a:schemeClr val="accent4">
                    <a:lumMod val="50000"/>
                  </a:schemeClr>
                </a:solidFill>
              </a:rPr>
              <a:t>Product</a:t>
            </a:r>
            <a:r>
              <a:rPr lang="zh-TW" altLang="en-US" sz="2200" dirty="0">
                <a:solidFill>
                  <a:schemeClr val="accent6"/>
                </a:solidFill>
              </a:rPr>
              <a:t> </a:t>
            </a:r>
            <a:r>
              <a:rPr lang="en-US" altLang="zh-TW" sz="2200" dirty="0">
                <a:solidFill>
                  <a:schemeClr val="accent6"/>
                </a:solidFill>
              </a:rPr>
              <a:t>data: 3 Sections</a:t>
            </a:r>
          </a:p>
          <a:p>
            <a:pPr lvl="2"/>
            <a:r>
              <a:rPr lang="en-US" altLang="zh-TW" dirty="0">
                <a:solidFill>
                  <a:schemeClr val="accent6">
                    <a:lumMod val="50000"/>
                  </a:schemeClr>
                </a:solidFill>
              </a:rPr>
              <a:t>Section #1 - </a:t>
            </a:r>
            <a:r>
              <a:rPr lang="en-US" altLang="zh-TW" dirty="0">
                <a:solidFill>
                  <a:srgbClr val="FF0000"/>
                </a:solidFill>
              </a:rPr>
              <a:t>Tracking &amp; Production</a:t>
            </a:r>
            <a:r>
              <a:rPr lang="en-US" altLang="zh-TW" dirty="0">
                <a:solidFill>
                  <a:schemeClr val="accent6"/>
                </a:solidFill>
              </a:rPr>
              <a:t>: </a:t>
            </a:r>
            <a:r>
              <a:rPr lang="en-US" dirty="0">
                <a:solidFill>
                  <a:schemeClr val="accent6"/>
                </a:solidFill>
              </a:rPr>
              <a:t>It contains the record related FAB production data</a:t>
            </a:r>
            <a:endParaRPr lang="en-US" altLang="zh-TW" dirty="0">
              <a:solidFill>
                <a:schemeClr val="accent6"/>
              </a:solidFill>
            </a:endParaRPr>
          </a:p>
          <a:p>
            <a:pPr lvl="2"/>
            <a:r>
              <a:rPr lang="en-US" altLang="zh-TW" dirty="0">
                <a:solidFill>
                  <a:schemeClr val="accent6">
                    <a:lumMod val="50000"/>
                  </a:schemeClr>
                </a:solidFill>
              </a:rPr>
              <a:t>Section #2 - </a:t>
            </a:r>
            <a:r>
              <a:rPr lang="en-US" altLang="zh-TW" dirty="0">
                <a:solidFill>
                  <a:srgbClr val="FFC000"/>
                </a:solidFill>
              </a:rPr>
              <a:t>DUSR</a:t>
            </a:r>
            <a:r>
              <a:rPr lang="en-US" altLang="zh-TW" dirty="0">
                <a:solidFill>
                  <a:schemeClr val="accent6"/>
                </a:solidFill>
              </a:rPr>
              <a:t>: It contains the Product name, Serial Number, and HDCP keys</a:t>
            </a:r>
          </a:p>
          <a:p>
            <a:pPr lvl="2"/>
            <a:r>
              <a:rPr lang="en-US" altLang="zh-TW" dirty="0">
                <a:solidFill>
                  <a:schemeClr val="accent6">
                    <a:lumMod val="50000"/>
                  </a:schemeClr>
                </a:solidFill>
              </a:rPr>
              <a:t>Section #3 - </a:t>
            </a:r>
            <a:r>
              <a:rPr lang="en-US" altLang="zh-TW" dirty="0">
                <a:solidFill>
                  <a:srgbClr val="92D050"/>
                </a:solidFill>
              </a:rPr>
              <a:t>Calibration</a:t>
            </a:r>
            <a:r>
              <a:rPr lang="en-US" altLang="zh-TW" dirty="0">
                <a:solidFill>
                  <a:schemeClr val="accent6"/>
                </a:solidFill>
              </a:rPr>
              <a:t>: It records the data calibrated from FAB</a:t>
            </a:r>
          </a:p>
          <a:p>
            <a:pPr lvl="2"/>
            <a:endParaRPr lang="en-US" altLang="zh-TW" dirty="0">
              <a:solidFill>
                <a:schemeClr val="accent6"/>
              </a:solidFill>
            </a:endParaRPr>
          </a:p>
          <a:p>
            <a:pPr marL="914400" lvl="1" indent="-457200">
              <a:buFont typeface="+mj-lt"/>
              <a:buAutoNum type="arabicPeriod"/>
            </a:pPr>
            <a:r>
              <a:rPr lang="en-US" sz="2200" b="1" dirty="0">
                <a:solidFill>
                  <a:srgbClr val="0070C0"/>
                </a:solidFill>
              </a:rPr>
              <a:t>Configuration</a:t>
            </a:r>
            <a:r>
              <a:rPr lang="en-US" sz="2200" dirty="0">
                <a:solidFill>
                  <a:schemeClr val="accent6"/>
                </a:solidFill>
              </a:rPr>
              <a:t> data: 1 Section (#4), contains 3 Records</a:t>
            </a:r>
          </a:p>
          <a:p>
            <a:pPr lvl="2"/>
            <a:r>
              <a:rPr lang="en-US" dirty="0">
                <a:solidFill>
                  <a:srgbClr val="00B050"/>
                </a:solidFill>
              </a:rPr>
              <a:t>Config0 record</a:t>
            </a:r>
            <a:r>
              <a:rPr lang="en-US" dirty="0">
                <a:solidFill>
                  <a:schemeClr val="accent6"/>
                </a:solidFill>
              </a:rPr>
              <a:t>: It contains HW configuration and RX capability settings</a:t>
            </a:r>
          </a:p>
          <a:p>
            <a:pPr lvl="2"/>
            <a:r>
              <a:rPr lang="en-US" dirty="0">
                <a:solidFill>
                  <a:srgbClr val="00B0F0"/>
                </a:solidFill>
              </a:rPr>
              <a:t>DPCD/VSF record</a:t>
            </a:r>
            <a:r>
              <a:rPr lang="en-US" dirty="0">
                <a:solidFill>
                  <a:schemeClr val="accent6"/>
                </a:solidFill>
              </a:rPr>
              <a:t>: It contains Vendor Specific DPCD settings</a:t>
            </a:r>
          </a:p>
          <a:p>
            <a:pPr lvl="2"/>
            <a:r>
              <a:rPr lang="en-US" dirty="0">
                <a:solidFill>
                  <a:srgbClr val="7030A0"/>
                </a:solidFill>
              </a:rPr>
              <a:t>LVDS record</a:t>
            </a:r>
            <a:r>
              <a:rPr lang="en-US" dirty="0">
                <a:solidFill>
                  <a:schemeClr val="accent6"/>
                </a:solidFill>
              </a:rPr>
              <a:t>: It contains LVDSTX configuration settings</a:t>
            </a:r>
          </a:p>
          <a:p>
            <a:pPr lvl="2"/>
            <a:endParaRPr lang="en-US" dirty="0">
              <a:solidFill>
                <a:schemeClr val="accent6"/>
              </a:solidFill>
            </a:endParaRPr>
          </a:p>
          <a:p>
            <a:r>
              <a:rPr lang="en-US" altLang="zh-TW" b="1" dirty="0">
                <a:solidFill>
                  <a:schemeClr val="accent6"/>
                </a:solidFill>
              </a:rPr>
              <a:t>And </a:t>
            </a:r>
            <a:r>
              <a:rPr lang="en-US" b="1" dirty="0">
                <a:solidFill>
                  <a:schemeClr val="accent6"/>
                </a:solidFill>
              </a:rPr>
              <a:t>The </a:t>
            </a:r>
            <a:r>
              <a:rPr lang="en-US" b="1" dirty="0">
                <a:solidFill>
                  <a:schemeClr val="accent2">
                    <a:lumMod val="75000"/>
                    <a:lumOff val="25000"/>
                  </a:schemeClr>
                </a:solidFill>
              </a:rPr>
              <a:t>2.Configuration data </a:t>
            </a:r>
            <a:r>
              <a:rPr lang="en-US" b="1" dirty="0">
                <a:solidFill>
                  <a:schemeClr val="accent6"/>
                </a:solidFill>
              </a:rPr>
              <a:t>will be stored in both </a:t>
            </a:r>
            <a:r>
              <a:rPr lang="en-US" b="1" dirty="0">
                <a:solidFill>
                  <a:srgbClr val="FF0000"/>
                </a:solidFill>
              </a:rPr>
              <a:t>MTP and EEPROM</a:t>
            </a:r>
            <a:r>
              <a:rPr lang="en-US" b="1" dirty="0">
                <a:solidFill>
                  <a:schemeClr val="accent6"/>
                </a:solidFill>
              </a:rPr>
              <a:t>, while the </a:t>
            </a:r>
            <a:r>
              <a:rPr lang="en-US" b="1" dirty="0">
                <a:solidFill>
                  <a:schemeClr val="accent4">
                    <a:lumMod val="50000"/>
                  </a:schemeClr>
                </a:solidFill>
              </a:rPr>
              <a:t>1.Product data </a:t>
            </a:r>
            <a:r>
              <a:rPr lang="en-US" b="1" dirty="0">
                <a:solidFill>
                  <a:schemeClr val="accent6"/>
                </a:solidFill>
              </a:rPr>
              <a:t>will only be stored in </a:t>
            </a:r>
            <a:r>
              <a:rPr lang="en-US" b="1" dirty="0">
                <a:solidFill>
                  <a:srgbClr val="FF0000"/>
                </a:solidFill>
              </a:rPr>
              <a:t>MTP</a:t>
            </a:r>
            <a:r>
              <a:rPr lang="en-US" b="1" dirty="0">
                <a:solidFill>
                  <a:schemeClr val="accent6"/>
                </a:solidFill>
              </a:rPr>
              <a:t>.</a:t>
            </a:r>
          </a:p>
          <a:p>
            <a:pPr marL="914400" lvl="2" indent="0">
              <a:buNone/>
            </a:pPr>
            <a:endParaRPr lang="en-US" dirty="0"/>
          </a:p>
        </p:txBody>
      </p:sp>
      <p:pic>
        <p:nvPicPr>
          <p:cNvPr id="6" name="Picture 5">
            <a:extLst>
              <a:ext uri="{FF2B5EF4-FFF2-40B4-BE49-F238E27FC236}">
                <a16:creationId xmlns:a16="http://schemas.microsoft.com/office/drawing/2014/main" id="{1CC5778E-FF94-6EA5-C3AC-40B9D847A3BE}"/>
              </a:ext>
            </a:extLst>
          </p:cNvPr>
          <p:cNvPicPr>
            <a:picLocks noChangeAspect="1"/>
          </p:cNvPicPr>
          <p:nvPr/>
        </p:nvPicPr>
        <p:blipFill>
          <a:blip r:embed="rId2"/>
          <a:stretch>
            <a:fillRect/>
          </a:stretch>
        </p:blipFill>
        <p:spPr>
          <a:xfrm>
            <a:off x="6691536" y="967206"/>
            <a:ext cx="4777186" cy="5515657"/>
          </a:xfrm>
          <a:prstGeom prst="rect">
            <a:avLst/>
          </a:prstGeom>
        </p:spPr>
      </p:pic>
      <p:sp>
        <p:nvSpPr>
          <p:cNvPr id="7" name="Rectangle 6">
            <a:extLst>
              <a:ext uri="{FF2B5EF4-FFF2-40B4-BE49-F238E27FC236}">
                <a16:creationId xmlns:a16="http://schemas.microsoft.com/office/drawing/2014/main" id="{55757F39-09CB-4FA0-0392-A01C68C03125}"/>
              </a:ext>
            </a:extLst>
          </p:cNvPr>
          <p:cNvSpPr/>
          <p:nvPr/>
        </p:nvSpPr>
        <p:spPr>
          <a:xfrm>
            <a:off x="7479102" y="959627"/>
            <a:ext cx="3989620" cy="205986"/>
          </a:xfrm>
          <a:prstGeom prst="rect">
            <a:avLst/>
          </a:prstGeom>
          <a:noFill/>
          <a:ln w="38100">
            <a:solidFill>
              <a:srgbClr val="FF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L-Shape 7">
            <a:extLst>
              <a:ext uri="{FF2B5EF4-FFF2-40B4-BE49-F238E27FC236}">
                <a16:creationId xmlns:a16="http://schemas.microsoft.com/office/drawing/2014/main" id="{0061FDBA-3FED-F8A0-5E48-2C86B6D67AE8}"/>
              </a:ext>
            </a:extLst>
          </p:cNvPr>
          <p:cNvSpPr/>
          <p:nvPr/>
        </p:nvSpPr>
        <p:spPr>
          <a:xfrm rot="5400000">
            <a:off x="7700789" y="943925"/>
            <a:ext cx="3546245" cy="3989621"/>
          </a:xfrm>
          <a:prstGeom prst="corner">
            <a:avLst>
              <a:gd name="adj1" fmla="val 83208"/>
              <a:gd name="adj2" fmla="val 93746"/>
            </a:avLst>
          </a:prstGeom>
          <a:noFill/>
          <a:ln w="38100">
            <a:solidFill>
              <a:srgbClr val="FFC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8B59FA7-7C51-85F3-1356-DFA811BCE9AA}"/>
              </a:ext>
            </a:extLst>
          </p:cNvPr>
          <p:cNvCxnSpPr>
            <a:cxnSpLocks/>
          </p:cNvCxnSpPr>
          <p:nvPr/>
        </p:nvCxnSpPr>
        <p:spPr>
          <a:xfrm>
            <a:off x="10465495" y="4503980"/>
            <a:ext cx="100322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90DDC00-B228-326E-5FB9-1813BCDA1828}"/>
              </a:ext>
            </a:extLst>
          </p:cNvPr>
          <p:cNvCxnSpPr>
            <a:cxnSpLocks/>
          </p:cNvCxnSpPr>
          <p:nvPr/>
        </p:nvCxnSpPr>
        <p:spPr>
          <a:xfrm>
            <a:off x="11468722" y="4503980"/>
            <a:ext cx="0" cy="4217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65C003-589D-6FC3-4D3C-2EB8BB3E8E69}"/>
              </a:ext>
            </a:extLst>
          </p:cNvPr>
          <p:cNvCxnSpPr>
            <a:cxnSpLocks/>
          </p:cNvCxnSpPr>
          <p:nvPr/>
        </p:nvCxnSpPr>
        <p:spPr>
          <a:xfrm>
            <a:off x="7479101" y="4731491"/>
            <a:ext cx="0" cy="3432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F80092-2451-C14F-9539-612EA7A56E1D}"/>
              </a:ext>
            </a:extLst>
          </p:cNvPr>
          <p:cNvCxnSpPr>
            <a:cxnSpLocks/>
          </p:cNvCxnSpPr>
          <p:nvPr/>
        </p:nvCxnSpPr>
        <p:spPr>
          <a:xfrm flipH="1">
            <a:off x="7479100" y="5055079"/>
            <a:ext cx="1000666" cy="1022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B10443F-7125-29E2-DCB1-B21DA1978266}"/>
              </a:ext>
            </a:extLst>
          </p:cNvPr>
          <p:cNvCxnSpPr>
            <a:cxnSpLocks/>
          </p:cNvCxnSpPr>
          <p:nvPr/>
        </p:nvCxnSpPr>
        <p:spPr>
          <a:xfrm flipH="1">
            <a:off x="10465494" y="4503980"/>
            <a:ext cx="1" cy="2275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7B6623A-2CE1-D156-3E84-9E74C147E121}"/>
              </a:ext>
            </a:extLst>
          </p:cNvPr>
          <p:cNvCxnSpPr>
            <a:cxnSpLocks/>
          </p:cNvCxnSpPr>
          <p:nvPr/>
        </p:nvCxnSpPr>
        <p:spPr>
          <a:xfrm>
            <a:off x="8479766" y="4925683"/>
            <a:ext cx="0" cy="1490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5D38D85-9F0E-8B84-DD5F-49ED41FC1D58}"/>
              </a:ext>
            </a:extLst>
          </p:cNvPr>
          <p:cNvCxnSpPr>
            <a:cxnSpLocks/>
          </p:cNvCxnSpPr>
          <p:nvPr/>
        </p:nvCxnSpPr>
        <p:spPr>
          <a:xfrm flipH="1">
            <a:off x="7479100" y="4731492"/>
            <a:ext cx="2986394" cy="75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AEB2592-39B2-B9C5-3504-F37EC9257467}"/>
              </a:ext>
            </a:extLst>
          </p:cNvPr>
          <p:cNvCxnSpPr>
            <a:cxnSpLocks/>
          </p:cNvCxnSpPr>
          <p:nvPr/>
        </p:nvCxnSpPr>
        <p:spPr>
          <a:xfrm flipH="1">
            <a:off x="8479765" y="4903101"/>
            <a:ext cx="298895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934050D-A4C4-42E6-37D1-8B5193F5904B}"/>
              </a:ext>
            </a:extLst>
          </p:cNvPr>
          <p:cNvCxnSpPr>
            <a:cxnSpLocks/>
          </p:cNvCxnSpPr>
          <p:nvPr/>
        </p:nvCxnSpPr>
        <p:spPr>
          <a:xfrm>
            <a:off x="8479765" y="4925683"/>
            <a:ext cx="298895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4901F1C-ECAB-262D-A364-F4DBB2DD72FE}"/>
              </a:ext>
            </a:extLst>
          </p:cNvPr>
          <p:cNvCxnSpPr>
            <a:cxnSpLocks/>
          </p:cNvCxnSpPr>
          <p:nvPr/>
        </p:nvCxnSpPr>
        <p:spPr>
          <a:xfrm>
            <a:off x="11461367" y="4910265"/>
            <a:ext cx="7354" cy="54525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88EF0E-B566-1BF1-1C71-585C8B0010CB}"/>
              </a:ext>
            </a:extLst>
          </p:cNvPr>
          <p:cNvCxnSpPr>
            <a:cxnSpLocks/>
          </p:cNvCxnSpPr>
          <p:nvPr/>
        </p:nvCxnSpPr>
        <p:spPr>
          <a:xfrm>
            <a:off x="7479100" y="5065305"/>
            <a:ext cx="0" cy="53924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3E17958-65F1-F1FA-B544-1428B7FCD11E}"/>
              </a:ext>
            </a:extLst>
          </p:cNvPr>
          <p:cNvCxnSpPr>
            <a:cxnSpLocks/>
          </p:cNvCxnSpPr>
          <p:nvPr/>
        </p:nvCxnSpPr>
        <p:spPr>
          <a:xfrm flipH="1">
            <a:off x="7479099" y="5584913"/>
            <a:ext cx="1000666" cy="1022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F0EB4E2-C55A-BD01-8782-A6CF4372F0E7}"/>
              </a:ext>
            </a:extLst>
          </p:cNvPr>
          <p:cNvCxnSpPr>
            <a:cxnSpLocks/>
          </p:cNvCxnSpPr>
          <p:nvPr/>
        </p:nvCxnSpPr>
        <p:spPr>
          <a:xfrm>
            <a:off x="8479765" y="4925683"/>
            <a:ext cx="1652" cy="14349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503F360-C1CA-CFB2-8B56-6E7D57FD7410}"/>
              </a:ext>
            </a:extLst>
          </p:cNvPr>
          <p:cNvCxnSpPr>
            <a:cxnSpLocks/>
          </p:cNvCxnSpPr>
          <p:nvPr/>
        </p:nvCxnSpPr>
        <p:spPr>
          <a:xfrm>
            <a:off x="8479765" y="5455517"/>
            <a:ext cx="0" cy="14902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5C8AB4A-74A7-0092-C65F-99EA8DA0B56B}"/>
              </a:ext>
            </a:extLst>
          </p:cNvPr>
          <p:cNvCxnSpPr>
            <a:cxnSpLocks/>
          </p:cNvCxnSpPr>
          <p:nvPr/>
        </p:nvCxnSpPr>
        <p:spPr>
          <a:xfrm flipH="1">
            <a:off x="7514278" y="5082291"/>
            <a:ext cx="965487"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4A8DFCD-DDB1-B99F-E0D1-5122364A701E}"/>
              </a:ext>
            </a:extLst>
          </p:cNvPr>
          <p:cNvCxnSpPr>
            <a:cxnSpLocks/>
          </p:cNvCxnSpPr>
          <p:nvPr/>
        </p:nvCxnSpPr>
        <p:spPr>
          <a:xfrm flipH="1">
            <a:off x="8479765" y="5455517"/>
            <a:ext cx="298895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79" name="L-Shape 78">
            <a:extLst>
              <a:ext uri="{FF2B5EF4-FFF2-40B4-BE49-F238E27FC236}">
                <a16:creationId xmlns:a16="http://schemas.microsoft.com/office/drawing/2014/main" id="{9F280901-2FD7-413D-B9EA-6E0E8F73D63F}"/>
              </a:ext>
            </a:extLst>
          </p:cNvPr>
          <p:cNvSpPr/>
          <p:nvPr/>
        </p:nvSpPr>
        <p:spPr>
          <a:xfrm rot="16200000">
            <a:off x="9294944" y="3630773"/>
            <a:ext cx="343223" cy="3989621"/>
          </a:xfrm>
          <a:prstGeom prst="corner">
            <a:avLst>
              <a:gd name="adj1" fmla="val 866071"/>
              <a:gd name="adj2" fmla="val 49177"/>
            </a:avLst>
          </a:prstGeom>
          <a:noFill/>
          <a:ln w="38100">
            <a:solidFill>
              <a:srgbClr val="00B0F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0" name="L-Shape 79">
            <a:extLst>
              <a:ext uri="{FF2B5EF4-FFF2-40B4-BE49-F238E27FC236}">
                <a16:creationId xmlns:a16="http://schemas.microsoft.com/office/drawing/2014/main" id="{15543642-AAFF-19CC-BA41-850EEEC621B1}"/>
              </a:ext>
            </a:extLst>
          </p:cNvPr>
          <p:cNvSpPr/>
          <p:nvPr/>
        </p:nvSpPr>
        <p:spPr>
          <a:xfrm rot="5400000">
            <a:off x="9129116" y="4150614"/>
            <a:ext cx="674876" cy="3989621"/>
          </a:xfrm>
          <a:prstGeom prst="corner">
            <a:avLst>
              <a:gd name="adj1" fmla="val 74698"/>
              <a:gd name="adj2" fmla="val 71588"/>
            </a:avLst>
          </a:prstGeom>
          <a:noFill/>
          <a:ln w="38100">
            <a:solidFill>
              <a:srgbClr val="7030A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 name="Left Brace 3">
            <a:extLst>
              <a:ext uri="{FF2B5EF4-FFF2-40B4-BE49-F238E27FC236}">
                <a16:creationId xmlns:a16="http://schemas.microsoft.com/office/drawing/2014/main" id="{874BBF12-423B-F619-B40C-3FA77F38F126}"/>
              </a:ext>
            </a:extLst>
          </p:cNvPr>
          <p:cNvSpPr/>
          <p:nvPr/>
        </p:nvSpPr>
        <p:spPr>
          <a:xfrm rot="10800000">
            <a:off x="11522764" y="959624"/>
            <a:ext cx="234470" cy="3966041"/>
          </a:xfrm>
          <a:prstGeom prst="leftBrac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Left Brace 4">
            <a:extLst>
              <a:ext uri="{FF2B5EF4-FFF2-40B4-BE49-F238E27FC236}">
                <a16:creationId xmlns:a16="http://schemas.microsoft.com/office/drawing/2014/main" id="{F6FB8752-DC3A-1896-41A4-6823496B379F}"/>
              </a:ext>
            </a:extLst>
          </p:cNvPr>
          <p:cNvSpPr/>
          <p:nvPr/>
        </p:nvSpPr>
        <p:spPr>
          <a:xfrm rot="10800000">
            <a:off x="11502888" y="4936437"/>
            <a:ext cx="234470" cy="1355100"/>
          </a:xfrm>
          <a:prstGeom prst="lef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1CE75016-770E-FBB8-293C-32357F64F518}"/>
              </a:ext>
            </a:extLst>
          </p:cNvPr>
          <p:cNvSpPr txBox="1"/>
          <p:nvPr/>
        </p:nvSpPr>
        <p:spPr>
          <a:xfrm>
            <a:off x="11757234" y="2763079"/>
            <a:ext cx="383223" cy="369332"/>
          </a:xfrm>
          <a:prstGeom prst="rect">
            <a:avLst/>
          </a:prstGeom>
          <a:noFill/>
        </p:spPr>
        <p:txBody>
          <a:bodyPr wrap="square" rtlCol="0">
            <a:spAutoFit/>
          </a:bodyPr>
          <a:lstStyle/>
          <a:p>
            <a:r>
              <a:rPr lang="en-US" b="1" dirty="0">
                <a:solidFill>
                  <a:schemeClr val="accent4">
                    <a:lumMod val="50000"/>
                  </a:schemeClr>
                </a:solidFill>
              </a:rPr>
              <a:t>1</a:t>
            </a:r>
          </a:p>
        </p:txBody>
      </p:sp>
      <p:sp>
        <p:nvSpPr>
          <p:cNvPr id="10" name="TextBox 9">
            <a:extLst>
              <a:ext uri="{FF2B5EF4-FFF2-40B4-BE49-F238E27FC236}">
                <a16:creationId xmlns:a16="http://schemas.microsoft.com/office/drawing/2014/main" id="{E09E157C-739B-ED2C-86A3-9D00409E2569}"/>
              </a:ext>
            </a:extLst>
          </p:cNvPr>
          <p:cNvSpPr txBox="1"/>
          <p:nvPr/>
        </p:nvSpPr>
        <p:spPr>
          <a:xfrm>
            <a:off x="11783740" y="5440016"/>
            <a:ext cx="383223" cy="369332"/>
          </a:xfrm>
          <a:prstGeom prst="rect">
            <a:avLst/>
          </a:prstGeom>
          <a:noFill/>
        </p:spPr>
        <p:txBody>
          <a:bodyPr wrap="square" rtlCol="0">
            <a:spAutoFit/>
          </a:bodyPr>
          <a:lstStyle/>
          <a:p>
            <a:r>
              <a:rPr lang="en-US" b="1" dirty="0">
                <a:solidFill>
                  <a:srgbClr val="0070C0"/>
                </a:solidFill>
              </a:rPr>
              <a:t>2</a:t>
            </a:r>
          </a:p>
        </p:txBody>
      </p:sp>
    </p:spTree>
    <p:extLst>
      <p:ext uri="{BB962C8B-B14F-4D97-AF65-F5344CB8AC3E}">
        <p14:creationId xmlns:p14="http://schemas.microsoft.com/office/powerpoint/2010/main" val="1488410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A615C-B09F-823A-6128-A1716602B133}"/>
              </a:ext>
            </a:extLst>
          </p:cNvPr>
          <p:cNvSpPr>
            <a:spLocks noGrp="1"/>
          </p:cNvSpPr>
          <p:nvPr>
            <p:ph type="title"/>
          </p:nvPr>
        </p:nvSpPr>
        <p:spPr/>
        <p:txBody>
          <a:bodyPr/>
          <a:lstStyle/>
          <a:p>
            <a:r>
              <a:rPr lang="en-US" sz="3200" b="1" dirty="0">
                <a:solidFill>
                  <a:schemeClr val="accent6">
                    <a:lumMod val="50000"/>
                  </a:schemeClr>
                </a:solidFill>
              </a:rPr>
              <a:t>code patch</a:t>
            </a:r>
            <a:endParaRPr lang="en-US" dirty="0"/>
          </a:p>
        </p:txBody>
      </p:sp>
      <p:sp>
        <p:nvSpPr>
          <p:cNvPr id="3" name="Content Placeholder 2">
            <a:extLst>
              <a:ext uri="{FF2B5EF4-FFF2-40B4-BE49-F238E27FC236}">
                <a16:creationId xmlns:a16="http://schemas.microsoft.com/office/drawing/2014/main" id="{DA4193B3-43EF-52D1-6504-A45055147146}"/>
              </a:ext>
            </a:extLst>
          </p:cNvPr>
          <p:cNvSpPr>
            <a:spLocks noGrp="1"/>
          </p:cNvSpPr>
          <p:nvPr>
            <p:ph sz="half" idx="1"/>
          </p:nvPr>
        </p:nvSpPr>
        <p:spPr>
          <a:xfrm>
            <a:off x="401635" y="967206"/>
            <a:ext cx="11373422" cy="5318578"/>
          </a:xfrm>
        </p:spPr>
        <p:txBody>
          <a:bodyPr/>
          <a:lstStyle/>
          <a:p>
            <a:r>
              <a:rPr lang="en-US" dirty="0">
                <a:solidFill>
                  <a:schemeClr val="accent6"/>
                </a:solidFill>
              </a:rPr>
              <a:t>The main purpose of Code Patch is to modify the incorrect programming in IROM.</a:t>
            </a:r>
          </a:p>
          <a:p>
            <a:r>
              <a:rPr lang="en-US" dirty="0">
                <a:solidFill>
                  <a:schemeClr val="accent6"/>
                </a:solidFill>
              </a:rPr>
              <a:t>The maximum size is 31KB on the top of MTP memory.</a:t>
            </a:r>
          </a:p>
          <a:p>
            <a:r>
              <a:rPr lang="en-US" dirty="0">
                <a:solidFill>
                  <a:schemeClr val="accent6"/>
                </a:solidFill>
              </a:rPr>
              <a:t>IROM currently has no code that needs to be modified, so no code patch data is generated yet.</a:t>
            </a:r>
          </a:p>
        </p:txBody>
      </p:sp>
    </p:spTree>
    <p:extLst>
      <p:ext uri="{BB962C8B-B14F-4D97-AF65-F5344CB8AC3E}">
        <p14:creationId xmlns:p14="http://schemas.microsoft.com/office/powerpoint/2010/main" val="1036207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B8C3A-5C53-F880-372D-5E86EB486D62}"/>
              </a:ext>
            </a:extLst>
          </p:cNvPr>
          <p:cNvSpPr>
            <a:spLocks noGrp="1"/>
          </p:cNvSpPr>
          <p:nvPr>
            <p:ph type="title"/>
          </p:nvPr>
        </p:nvSpPr>
        <p:spPr>
          <a:xfrm>
            <a:off x="0" y="2511287"/>
            <a:ext cx="10946656" cy="1080052"/>
          </a:xfrm>
        </p:spPr>
        <p:txBody>
          <a:bodyPr/>
          <a:lstStyle/>
          <a:p>
            <a:r>
              <a:rPr lang="en-US" sz="3600" dirty="0">
                <a:solidFill>
                  <a:srgbClr val="0070C0"/>
                </a:solidFill>
              </a:rPr>
              <a:t>MTP Updating via I2C over DDC2BI with GPROBE command</a:t>
            </a:r>
          </a:p>
        </p:txBody>
      </p:sp>
    </p:spTree>
    <p:extLst>
      <p:ext uri="{BB962C8B-B14F-4D97-AF65-F5344CB8AC3E}">
        <p14:creationId xmlns:p14="http://schemas.microsoft.com/office/powerpoint/2010/main" val="2001003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5AD45C-3BB9-81E5-43F5-BF9C00BF7A5B}"/>
              </a:ext>
            </a:extLst>
          </p:cNvPr>
          <p:cNvSpPr>
            <a:spLocks noGrp="1"/>
          </p:cNvSpPr>
          <p:nvPr>
            <p:ph sz="half" idx="1"/>
          </p:nvPr>
        </p:nvSpPr>
        <p:spPr>
          <a:xfrm>
            <a:off x="401635" y="967206"/>
            <a:ext cx="11402438" cy="5318578"/>
          </a:xfrm>
        </p:spPr>
        <p:txBody>
          <a:bodyPr>
            <a:normAutofit/>
          </a:bodyPr>
          <a:lstStyle/>
          <a:p>
            <a:r>
              <a:rPr lang="en-US" sz="2400" dirty="0">
                <a:solidFill>
                  <a:schemeClr val="accent6">
                    <a:lumMod val="50000"/>
                  </a:schemeClr>
                </a:solidFill>
              </a:rPr>
              <a:t>The </a:t>
            </a:r>
            <a:r>
              <a:rPr lang="en-US" sz="2400" dirty="0" err="1">
                <a:solidFill>
                  <a:schemeClr val="accent6">
                    <a:lumMod val="50000"/>
                  </a:schemeClr>
                </a:solidFill>
              </a:rPr>
              <a:t>GProbe</a:t>
            </a:r>
            <a:r>
              <a:rPr lang="en-US" sz="2400" dirty="0">
                <a:solidFill>
                  <a:schemeClr val="accent6">
                    <a:lumMod val="50000"/>
                  </a:schemeClr>
                </a:solidFill>
              </a:rPr>
              <a:t> commands used for ISP has the DDC2Bi3 wrapper. This makes the ISP messages compliant with the DDC2Bi protocol. </a:t>
            </a:r>
          </a:p>
          <a:p>
            <a:r>
              <a:rPr lang="en-US" sz="2400" dirty="0">
                <a:solidFill>
                  <a:schemeClr val="accent6">
                    <a:lumMod val="50000"/>
                  </a:schemeClr>
                </a:solidFill>
              </a:rPr>
              <a:t>The DDC2Bi3 wrapper for ISP through the I2C Interface has the same message structure as the standard DDC2Bi3 used over the HDMI DDC interface. </a:t>
            </a:r>
          </a:p>
          <a:p>
            <a:pPr lvl="1"/>
            <a:r>
              <a:rPr lang="en-US" sz="2000" dirty="0">
                <a:solidFill>
                  <a:schemeClr val="accent6">
                    <a:lumMod val="50000"/>
                  </a:schemeClr>
                </a:solidFill>
              </a:rPr>
              <a:t>Consists of following message fields: DDC Destination, DDC Source, Length, VCP Prefix, Message and Checksum </a:t>
            </a:r>
          </a:p>
          <a:p>
            <a:r>
              <a:rPr lang="en-US" sz="2400" dirty="0">
                <a:solidFill>
                  <a:schemeClr val="accent6">
                    <a:lumMod val="50000"/>
                  </a:schemeClr>
                </a:solidFill>
              </a:rPr>
              <a:t>The VCP prefix consists of two parts: </a:t>
            </a:r>
          </a:p>
          <a:p>
            <a:pPr marL="914400" lvl="1" indent="-457200">
              <a:buFont typeface="+mj-lt"/>
              <a:buAutoNum type="arabicPeriod"/>
            </a:pPr>
            <a:r>
              <a:rPr lang="en-US" sz="2000" dirty="0">
                <a:solidFill>
                  <a:schemeClr val="accent6">
                    <a:lumMod val="50000"/>
                  </a:schemeClr>
                </a:solidFill>
              </a:rPr>
              <a:t>VCP command code 0xC2: This particular code is undefined in the official DDC2Bi standard and is available for custom commands. Indie’s DDC2Bi3 wrapper uses the VCP command code 0xC2 and further expands it into the command page with the sub-commands specified in the remainder of the message. </a:t>
            </a:r>
          </a:p>
          <a:p>
            <a:pPr marL="914400" lvl="1" indent="-457200">
              <a:buFont typeface="+mj-lt"/>
              <a:buAutoNum type="arabicPeriod"/>
            </a:pPr>
            <a:r>
              <a:rPr lang="en-US" sz="2000" dirty="0">
                <a:solidFill>
                  <a:schemeClr val="accent6">
                    <a:lumMod val="50000"/>
                  </a:schemeClr>
                </a:solidFill>
              </a:rPr>
              <a:t>The command page: This is made up of two bytes following the VCP command code 0xC2. Indie reserves the command page 0x0000 for its own commands. Indie can assign individual command pages to its customers upon request, if customers wish to implement their own command sets for specific applications. </a:t>
            </a:r>
          </a:p>
        </p:txBody>
      </p:sp>
      <p:sp>
        <p:nvSpPr>
          <p:cNvPr id="6" name="Title 1">
            <a:extLst>
              <a:ext uri="{FF2B5EF4-FFF2-40B4-BE49-F238E27FC236}">
                <a16:creationId xmlns:a16="http://schemas.microsoft.com/office/drawing/2014/main" id="{5F436103-D02A-B4F2-C781-39CBB5190453}"/>
              </a:ext>
            </a:extLst>
          </p:cNvPr>
          <p:cNvSpPr>
            <a:spLocks noGrp="1"/>
          </p:cNvSpPr>
          <p:nvPr>
            <p:ph type="title"/>
          </p:nvPr>
        </p:nvSpPr>
        <p:spPr>
          <a:xfrm>
            <a:off x="477836" y="215704"/>
            <a:ext cx="10126844" cy="490520"/>
          </a:xfrm>
        </p:spPr>
        <p:txBody>
          <a:bodyPr/>
          <a:lstStyle/>
          <a:p>
            <a:r>
              <a:rPr lang="en-US" sz="2400" b="1" dirty="0">
                <a:solidFill>
                  <a:schemeClr val="accent6">
                    <a:lumMod val="50000"/>
                  </a:schemeClr>
                </a:solidFill>
              </a:rPr>
              <a:t>Gprobe commands and ddc2bi protocol</a:t>
            </a:r>
            <a:endParaRPr lang="en-US" dirty="0">
              <a:solidFill>
                <a:schemeClr val="accent6">
                  <a:lumMod val="50000"/>
                </a:schemeClr>
              </a:solidFill>
            </a:endParaRPr>
          </a:p>
        </p:txBody>
      </p:sp>
    </p:spTree>
    <p:extLst>
      <p:ext uri="{BB962C8B-B14F-4D97-AF65-F5344CB8AC3E}">
        <p14:creationId xmlns:p14="http://schemas.microsoft.com/office/powerpoint/2010/main" val="2314936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BDBF96A3-CB81-A968-38F6-C6A195DD2FED}"/>
              </a:ext>
            </a:extLst>
          </p:cNvPr>
          <p:cNvGraphicFramePr>
            <a:graphicFrameLocks noGrp="1"/>
          </p:cNvGraphicFramePr>
          <p:nvPr>
            <p:ph sz="half" idx="1"/>
            <p:extLst>
              <p:ext uri="{D42A27DB-BD31-4B8C-83A1-F6EECF244321}">
                <p14:modId xmlns:p14="http://schemas.microsoft.com/office/powerpoint/2010/main" val="1190614000"/>
              </p:ext>
            </p:extLst>
          </p:nvPr>
        </p:nvGraphicFramePr>
        <p:xfrm>
          <a:off x="401637" y="966788"/>
          <a:ext cx="10923464" cy="4186324"/>
        </p:xfrm>
        <a:graphic>
          <a:graphicData uri="http://schemas.openxmlformats.org/drawingml/2006/table">
            <a:tbl>
              <a:tblPr firstRow="1" bandRow="1">
                <a:tableStyleId>{5C22544A-7EE6-4342-B048-85BDC9FD1C3A}</a:tableStyleId>
              </a:tblPr>
              <a:tblGrid>
                <a:gridCol w="2730866">
                  <a:extLst>
                    <a:ext uri="{9D8B030D-6E8A-4147-A177-3AD203B41FA5}">
                      <a16:colId xmlns:a16="http://schemas.microsoft.com/office/drawing/2014/main" val="1543439739"/>
                    </a:ext>
                  </a:extLst>
                </a:gridCol>
                <a:gridCol w="2730866">
                  <a:extLst>
                    <a:ext uri="{9D8B030D-6E8A-4147-A177-3AD203B41FA5}">
                      <a16:colId xmlns:a16="http://schemas.microsoft.com/office/drawing/2014/main" val="1998560055"/>
                    </a:ext>
                  </a:extLst>
                </a:gridCol>
                <a:gridCol w="2730866">
                  <a:extLst>
                    <a:ext uri="{9D8B030D-6E8A-4147-A177-3AD203B41FA5}">
                      <a16:colId xmlns:a16="http://schemas.microsoft.com/office/drawing/2014/main" val="2146363621"/>
                    </a:ext>
                  </a:extLst>
                </a:gridCol>
                <a:gridCol w="2730866">
                  <a:extLst>
                    <a:ext uri="{9D8B030D-6E8A-4147-A177-3AD203B41FA5}">
                      <a16:colId xmlns:a16="http://schemas.microsoft.com/office/drawing/2014/main" val="3132961670"/>
                    </a:ext>
                  </a:extLst>
                </a:gridCol>
              </a:tblGrid>
              <a:tr h="397885">
                <a:tc>
                  <a:txBody>
                    <a:bodyPr/>
                    <a:lstStyle/>
                    <a:p>
                      <a:r>
                        <a:rPr lang="en-US" dirty="0"/>
                        <a:t>Name</a:t>
                      </a:r>
                    </a:p>
                  </a:txBody>
                  <a:tcPr/>
                </a:tc>
                <a:tc>
                  <a:txBody>
                    <a:bodyPr/>
                    <a:lstStyle/>
                    <a:p>
                      <a:r>
                        <a:rPr lang="en-US" dirty="0"/>
                        <a:t>Length</a:t>
                      </a:r>
                    </a:p>
                  </a:txBody>
                  <a:tcPr/>
                </a:tc>
                <a:tc>
                  <a:txBody>
                    <a:bodyPr/>
                    <a:lstStyle/>
                    <a:p>
                      <a:r>
                        <a:rPr lang="en-US" dirty="0"/>
                        <a:t>Value</a:t>
                      </a:r>
                    </a:p>
                  </a:txBody>
                  <a:tcPr/>
                </a:tc>
                <a:tc>
                  <a:txBody>
                    <a:bodyPr/>
                    <a:lstStyle/>
                    <a:p>
                      <a:r>
                        <a:rPr lang="en-US" dirty="0"/>
                        <a:t>Comment</a:t>
                      </a:r>
                    </a:p>
                  </a:txBody>
                  <a:tcPr/>
                </a:tc>
                <a:extLst>
                  <a:ext uri="{0D108BD9-81ED-4DB2-BD59-A6C34878D82A}">
                    <a16:rowId xmlns:a16="http://schemas.microsoft.com/office/drawing/2014/main" val="292811471"/>
                  </a:ext>
                </a:extLst>
              </a:tr>
              <a:tr h="394532">
                <a:tc>
                  <a:txBody>
                    <a:bodyPr/>
                    <a:lstStyle/>
                    <a:p>
                      <a:r>
                        <a:rPr lang="en-US" dirty="0">
                          <a:solidFill>
                            <a:schemeClr val="accent6">
                              <a:lumMod val="50000"/>
                            </a:schemeClr>
                          </a:solidFill>
                        </a:rPr>
                        <a:t>DDC Destination</a:t>
                      </a:r>
                    </a:p>
                  </a:txBody>
                  <a:tcPr/>
                </a:tc>
                <a:tc>
                  <a:txBody>
                    <a:bodyPr/>
                    <a:lstStyle/>
                    <a:p>
                      <a:r>
                        <a:rPr lang="en-US" dirty="0">
                          <a:solidFill>
                            <a:schemeClr val="accent6">
                              <a:lumMod val="50000"/>
                            </a:schemeClr>
                          </a:solidFill>
                        </a:rPr>
                        <a:t>1</a:t>
                      </a:r>
                    </a:p>
                  </a:txBody>
                  <a:tcPr/>
                </a:tc>
                <a:tc>
                  <a:txBody>
                    <a:bodyPr/>
                    <a:lstStyle/>
                    <a:p>
                      <a:r>
                        <a:rPr lang="en-US" dirty="0">
                          <a:solidFill>
                            <a:schemeClr val="accent6">
                              <a:lumMod val="50000"/>
                            </a:schemeClr>
                          </a:solidFill>
                        </a:rPr>
                        <a:t>0x6E</a:t>
                      </a:r>
                    </a:p>
                  </a:txBody>
                  <a:tcPr/>
                </a:tc>
                <a:tc>
                  <a:txBody>
                    <a:bodyPr/>
                    <a:lstStyle/>
                    <a:p>
                      <a:endParaRPr lang="en-US" dirty="0">
                        <a:solidFill>
                          <a:schemeClr val="accent6">
                            <a:lumMod val="50000"/>
                          </a:schemeClr>
                        </a:solidFill>
                      </a:endParaRPr>
                    </a:p>
                  </a:txBody>
                  <a:tcPr/>
                </a:tc>
                <a:extLst>
                  <a:ext uri="{0D108BD9-81ED-4DB2-BD59-A6C34878D82A}">
                    <a16:rowId xmlns:a16="http://schemas.microsoft.com/office/drawing/2014/main" val="417886253"/>
                  </a:ext>
                </a:extLst>
              </a:tr>
              <a:tr h="935182">
                <a:tc>
                  <a:txBody>
                    <a:bodyPr/>
                    <a:lstStyle/>
                    <a:p>
                      <a:r>
                        <a:rPr lang="en-US" dirty="0">
                          <a:solidFill>
                            <a:schemeClr val="accent6">
                              <a:lumMod val="50000"/>
                            </a:schemeClr>
                          </a:solidFill>
                        </a:rPr>
                        <a:t>DDC Source</a:t>
                      </a:r>
                    </a:p>
                  </a:txBody>
                  <a:tcPr/>
                </a:tc>
                <a:tc>
                  <a:txBody>
                    <a:bodyPr/>
                    <a:lstStyle/>
                    <a:p>
                      <a:r>
                        <a:rPr lang="en-US" dirty="0">
                          <a:solidFill>
                            <a:schemeClr val="accent6">
                              <a:lumMod val="50000"/>
                            </a:schemeClr>
                          </a:solidFill>
                        </a:rPr>
                        <a:t>1</a:t>
                      </a:r>
                    </a:p>
                  </a:txBody>
                  <a:tcPr/>
                </a:tc>
                <a:tc>
                  <a:txBody>
                    <a:bodyPr/>
                    <a:lstStyle/>
                    <a:p>
                      <a:r>
                        <a:rPr lang="en-US" dirty="0">
                          <a:solidFill>
                            <a:schemeClr val="accent6">
                              <a:lumMod val="50000"/>
                            </a:schemeClr>
                          </a:solidFill>
                        </a:rPr>
                        <a:t>0x51</a:t>
                      </a:r>
                    </a:p>
                  </a:txBody>
                  <a:tcPr/>
                </a:tc>
                <a:tc>
                  <a:txBody>
                    <a:bodyPr/>
                    <a:lstStyle/>
                    <a:p>
                      <a:r>
                        <a:rPr lang="en-US" dirty="0">
                          <a:solidFill>
                            <a:schemeClr val="accent6">
                              <a:lumMod val="50000"/>
                            </a:schemeClr>
                          </a:solidFill>
                        </a:rPr>
                        <a:t>Please note that length of VCP Prefix + Message can’t exceed 127</a:t>
                      </a:r>
                    </a:p>
                  </a:txBody>
                  <a:tcPr/>
                </a:tc>
                <a:extLst>
                  <a:ext uri="{0D108BD9-81ED-4DB2-BD59-A6C34878D82A}">
                    <a16:rowId xmlns:a16="http://schemas.microsoft.com/office/drawing/2014/main" val="2007740954"/>
                  </a:ext>
                </a:extLst>
              </a:tr>
              <a:tr h="688251">
                <a:tc>
                  <a:txBody>
                    <a:bodyPr/>
                    <a:lstStyle/>
                    <a:p>
                      <a:r>
                        <a:rPr lang="en-US" dirty="0">
                          <a:solidFill>
                            <a:schemeClr val="accent6">
                              <a:lumMod val="50000"/>
                            </a:schemeClr>
                          </a:solidFill>
                        </a:rPr>
                        <a:t>Length</a:t>
                      </a:r>
                    </a:p>
                  </a:txBody>
                  <a:tcPr/>
                </a:tc>
                <a:tc>
                  <a:txBody>
                    <a:bodyPr/>
                    <a:lstStyle/>
                    <a:p>
                      <a:r>
                        <a:rPr lang="en-US" dirty="0">
                          <a:solidFill>
                            <a:schemeClr val="accent6">
                              <a:lumMod val="50000"/>
                            </a:schemeClr>
                          </a:solidFill>
                        </a:rPr>
                        <a:t>1</a:t>
                      </a:r>
                    </a:p>
                  </a:txBody>
                  <a:tcPr/>
                </a:tc>
                <a:tc>
                  <a:txBody>
                    <a:bodyPr/>
                    <a:lstStyle/>
                    <a:p>
                      <a:r>
                        <a:rPr lang="en-US" dirty="0">
                          <a:solidFill>
                            <a:schemeClr val="accent6">
                              <a:lumMod val="50000"/>
                            </a:schemeClr>
                          </a:solidFill>
                        </a:rPr>
                        <a:t>0x80 | Length of VCP prefix + Message</a:t>
                      </a:r>
                    </a:p>
                  </a:txBody>
                  <a:tcPr/>
                </a:tc>
                <a:tc>
                  <a:txBody>
                    <a:bodyPr/>
                    <a:lstStyle/>
                    <a:p>
                      <a:endParaRPr lang="en-US">
                        <a:solidFill>
                          <a:schemeClr val="accent6">
                            <a:lumMod val="50000"/>
                          </a:schemeClr>
                        </a:solidFill>
                      </a:endParaRPr>
                    </a:p>
                  </a:txBody>
                  <a:tcPr/>
                </a:tc>
                <a:extLst>
                  <a:ext uri="{0D108BD9-81ED-4DB2-BD59-A6C34878D82A}">
                    <a16:rowId xmlns:a16="http://schemas.microsoft.com/office/drawing/2014/main" val="2450930652"/>
                  </a:ext>
                </a:extLst>
              </a:tr>
              <a:tr h="385476">
                <a:tc>
                  <a:txBody>
                    <a:bodyPr/>
                    <a:lstStyle/>
                    <a:p>
                      <a:r>
                        <a:rPr lang="en-US" dirty="0">
                          <a:solidFill>
                            <a:schemeClr val="accent6">
                              <a:lumMod val="50000"/>
                            </a:schemeClr>
                          </a:solidFill>
                        </a:rPr>
                        <a:t>VCP Prefix</a:t>
                      </a:r>
                    </a:p>
                  </a:txBody>
                  <a:tcPr/>
                </a:tc>
                <a:tc>
                  <a:txBody>
                    <a:bodyPr/>
                    <a:lstStyle/>
                    <a:p>
                      <a:r>
                        <a:rPr lang="en-US" dirty="0">
                          <a:solidFill>
                            <a:schemeClr val="accent6">
                              <a:lumMod val="50000"/>
                            </a:schemeClr>
                          </a:solidFill>
                        </a:rPr>
                        <a:t>3</a:t>
                      </a:r>
                    </a:p>
                  </a:txBody>
                  <a:tcPr/>
                </a:tc>
                <a:tc>
                  <a:txBody>
                    <a:bodyPr/>
                    <a:lstStyle/>
                    <a:p>
                      <a:r>
                        <a:rPr lang="en-US" dirty="0">
                          <a:solidFill>
                            <a:schemeClr val="accent6">
                              <a:lumMod val="50000"/>
                            </a:schemeClr>
                          </a:solidFill>
                        </a:rPr>
                        <a:t>0xC2 0x00 </a:t>
                      </a:r>
                      <a:r>
                        <a:rPr lang="en-US" dirty="0" err="1">
                          <a:solidFill>
                            <a:schemeClr val="accent6">
                              <a:lumMod val="50000"/>
                            </a:schemeClr>
                          </a:solidFill>
                        </a:rPr>
                        <a:t>0x00</a:t>
                      </a:r>
                      <a:endParaRPr lang="en-US" dirty="0">
                        <a:solidFill>
                          <a:schemeClr val="accent6">
                            <a:lumMod val="50000"/>
                          </a:schemeClr>
                        </a:solidFill>
                      </a:endParaRPr>
                    </a:p>
                  </a:txBody>
                  <a:tcPr/>
                </a:tc>
                <a:tc>
                  <a:txBody>
                    <a:bodyPr/>
                    <a:lstStyle/>
                    <a:p>
                      <a:endParaRPr lang="en-US">
                        <a:solidFill>
                          <a:schemeClr val="accent6">
                            <a:lumMod val="50000"/>
                          </a:schemeClr>
                        </a:solidFill>
                      </a:endParaRPr>
                    </a:p>
                  </a:txBody>
                  <a:tcPr/>
                </a:tc>
                <a:extLst>
                  <a:ext uri="{0D108BD9-81ED-4DB2-BD59-A6C34878D82A}">
                    <a16:rowId xmlns:a16="http://schemas.microsoft.com/office/drawing/2014/main" val="3536441188"/>
                  </a:ext>
                </a:extLst>
              </a:tr>
              <a:tr h="401782">
                <a:tc>
                  <a:txBody>
                    <a:bodyPr/>
                    <a:lstStyle/>
                    <a:p>
                      <a:r>
                        <a:rPr lang="en-US" dirty="0">
                          <a:solidFill>
                            <a:schemeClr val="accent6">
                              <a:lumMod val="50000"/>
                            </a:schemeClr>
                          </a:solidFill>
                        </a:rPr>
                        <a:t>Message</a:t>
                      </a:r>
                    </a:p>
                  </a:txBody>
                  <a:tcPr/>
                </a:tc>
                <a:tc>
                  <a:txBody>
                    <a:bodyPr/>
                    <a:lstStyle/>
                    <a:p>
                      <a:r>
                        <a:rPr lang="en-US" dirty="0">
                          <a:solidFill>
                            <a:schemeClr val="accent6">
                              <a:lumMod val="50000"/>
                            </a:schemeClr>
                          </a:solidFill>
                        </a:rPr>
                        <a:t>variable</a:t>
                      </a:r>
                    </a:p>
                  </a:txBody>
                  <a:tcPr/>
                </a:tc>
                <a:tc>
                  <a:txBody>
                    <a:bodyPr/>
                    <a:lstStyle/>
                    <a:p>
                      <a:endParaRPr lang="en-US" dirty="0">
                        <a:solidFill>
                          <a:schemeClr val="accent6">
                            <a:lumMod val="50000"/>
                          </a:schemeClr>
                        </a:solidFill>
                      </a:endParaRPr>
                    </a:p>
                  </a:txBody>
                  <a:tcPr/>
                </a:tc>
                <a:tc>
                  <a:txBody>
                    <a:bodyPr/>
                    <a:lstStyle/>
                    <a:p>
                      <a:endParaRPr lang="en-US">
                        <a:solidFill>
                          <a:schemeClr val="accent6">
                            <a:lumMod val="50000"/>
                          </a:schemeClr>
                        </a:solidFill>
                      </a:endParaRPr>
                    </a:p>
                  </a:txBody>
                  <a:tcPr/>
                </a:tc>
                <a:extLst>
                  <a:ext uri="{0D108BD9-81ED-4DB2-BD59-A6C34878D82A}">
                    <a16:rowId xmlns:a16="http://schemas.microsoft.com/office/drawing/2014/main" val="3519573518"/>
                  </a:ext>
                </a:extLst>
              </a:tr>
              <a:tr h="983216">
                <a:tc>
                  <a:txBody>
                    <a:bodyPr/>
                    <a:lstStyle/>
                    <a:p>
                      <a:r>
                        <a:rPr lang="en-US" dirty="0">
                          <a:solidFill>
                            <a:schemeClr val="accent6">
                              <a:lumMod val="50000"/>
                            </a:schemeClr>
                          </a:solidFill>
                        </a:rPr>
                        <a:t>Checksum</a:t>
                      </a:r>
                    </a:p>
                  </a:txBody>
                  <a:tcPr/>
                </a:tc>
                <a:tc>
                  <a:txBody>
                    <a:bodyPr/>
                    <a:lstStyle/>
                    <a:p>
                      <a:r>
                        <a:rPr lang="en-US" dirty="0">
                          <a:solidFill>
                            <a:schemeClr val="accent6">
                              <a:lumMod val="50000"/>
                            </a:schemeClr>
                          </a:solidFill>
                        </a:rPr>
                        <a:t>1</a:t>
                      </a:r>
                    </a:p>
                  </a:txBody>
                  <a:tcPr/>
                </a:tc>
                <a:tc>
                  <a:txBody>
                    <a:bodyPr/>
                    <a:lstStyle/>
                    <a:p>
                      <a:r>
                        <a:rPr lang="en-US" dirty="0">
                          <a:solidFill>
                            <a:schemeClr val="accent6">
                              <a:lumMod val="50000"/>
                            </a:schemeClr>
                          </a:solidFill>
                        </a:rPr>
                        <a:t>XOR of all previous bytes</a:t>
                      </a:r>
                    </a:p>
                  </a:txBody>
                  <a:tcPr/>
                </a:tc>
                <a:tc>
                  <a:txBody>
                    <a:bodyPr/>
                    <a:lstStyle/>
                    <a:p>
                      <a:r>
                        <a:rPr lang="en-US" dirty="0">
                          <a:solidFill>
                            <a:schemeClr val="accent6">
                              <a:lumMod val="50000"/>
                            </a:schemeClr>
                          </a:solidFill>
                        </a:rPr>
                        <a:t>Byte </a:t>
                      </a:r>
                      <a:r>
                        <a:rPr lang="en-US" dirty="0" err="1">
                          <a:solidFill>
                            <a:schemeClr val="accent6">
                              <a:lumMod val="50000"/>
                            </a:schemeClr>
                          </a:solidFill>
                        </a:rPr>
                        <a:t>chksum</a:t>
                      </a:r>
                      <a:r>
                        <a:rPr lang="en-US" dirty="0">
                          <a:solidFill>
                            <a:schemeClr val="accent6">
                              <a:lumMod val="50000"/>
                            </a:schemeClr>
                          </a:solidFill>
                        </a:rPr>
                        <a:t> = 0</a:t>
                      </a:r>
                    </a:p>
                    <a:p>
                      <a:r>
                        <a:rPr lang="en-US" dirty="0">
                          <a:solidFill>
                            <a:schemeClr val="accent6">
                              <a:lumMod val="50000"/>
                            </a:schemeClr>
                          </a:solidFill>
                        </a:rPr>
                        <a:t>For(</a:t>
                      </a:r>
                      <a:r>
                        <a:rPr lang="en-US" dirty="0" err="1">
                          <a:solidFill>
                            <a:schemeClr val="accent6">
                              <a:lumMod val="50000"/>
                            </a:schemeClr>
                          </a:solidFill>
                        </a:rPr>
                        <a:t>i</a:t>
                      </a:r>
                      <a:r>
                        <a:rPr lang="en-US" dirty="0">
                          <a:solidFill>
                            <a:schemeClr val="accent6">
                              <a:lumMod val="50000"/>
                            </a:schemeClr>
                          </a:solidFill>
                        </a:rPr>
                        <a:t>=0;i&lt;</a:t>
                      </a:r>
                      <a:r>
                        <a:rPr lang="en-US" dirty="0" err="1">
                          <a:solidFill>
                            <a:schemeClr val="accent6">
                              <a:lumMod val="50000"/>
                            </a:schemeClr>
                          </a:solidFill>
                        </a:rPr>
                        <a:t>buffersz;i</a:t>
                      </a:r>
                      <a:r>
                        <a:rPr lang="en-US" dirty="0">
                          <a:solidFill>
                            <a:schemeClr val="accent6">
                              <a:lumMod val="50000"/>
                            </a:schemeClr>
                          </a:solidFill>
                        </a:rPr>
                        <a:t>++)</a:t>
                      </a:r>
                    </a:p>
                    <a:p>
                      <a:r>
                        <a:rPr lang="en-US" dirty="0">
                          <a:solidFill>
                            <a:schemeClr val="accent6">
                              <a:lumMod val="50000"/>
                            </a:schemeClr>
                          </a:solidFill>
                        </a:rPr>
                        <a:t>    </a:t>
                      </a:r>
                      <a:r>
                        <a:rPr lang="en-US" dirty="0" err="1">
                          <a:solidFill>
                            <a:schemeClr val="accent6">
                              <a:lumMod val="50000"/>
                            </a:schemeClr>
                          </a:solidFill>
                        </a:rPr>
                        <a:t>chksum</a:t>
                      </a:r>
                      <a:r>
                        <a:rPr lang="en-US" dirty="0">
                          <a:solidFill>
                            <a:schemeClr val="accent6">
                              <a:lumMod val="50000"/>
                            </a:schemeClr>
                          </a:solidFill>
                        </a:rPr>
                        <a:t> ^= </a:t>
                      </a:r>
                      <a:r>
                        <a:rPr lang="en-US" dirty="0" err="1">
                          <a:solidFill>
                            <a:schemeClr val="accent6">
                              <a:lumMod val="50000"/>
                            </a:schemeClr>
                          </a:solidFill>
                        </a:rPr>
                        <a:t>buf</a:t>
                      </a:r>
                      <a:r>
                        <a:rPr lang="en-US" dirty="0">
                          <a:solidFill>
                            <a:schemeClr val="accent6">
                              <a:lumMod val="50000"/>
                            </a:schemeClr>
                          </a:solidFill>
                        </a:rPr>
                        <a:t>[</a:t>
                      </a:r>
                      <a:r>
                        <a:rPr lang="en-US" dirty="0" err="1">
                          <a:solidFill>
                            <a:schemeClr val="accent6">
                              <a:lumMod val="50000"/>
                            </a:schemeClr>
                          </a:solidFill>
                        </a:rPr>
                        <a:t>i</a:t>
                      </a:r>
                      <a:r>
                        <a:rPr lang="en-US" dirty="0">
                          <a:solidFill>
                            <a:schemeClr val="accent6">
                              <a:lumMod val="50000"/>
                            </a:schemeClr>
                          </a:solidFill>
                        </a:rPr>
                        <a:t>];</a:t>
                      </a:r>
                    </a:p>
                  </a:txBody>
                  <a:tcPr/>
                </a:tc>
                <a:extLst>
                  <a:ext uri="{0D108BD9-81ED-4DB2-BD59-A6C34878D82A}">
                    <a16:rowId xmlns:a16="http://schemas.microsoft.com/office/drawing/2014/main" val="4032069162"/>
                  </a:ext>
                </a:extLst>
              </a:tr>
            </a:tbl>
          </a:graphicData>
        </a:graphic>
      </p:graphicFrame>
      <p:sp>
        <p:nvSpPr>
          <p:cNvPr id="6" name="Title 1">
            <a:extLst>
              <a:ext uri="{FF2B5EF4-FFF2-40B4-BE49-F238E27FC236}">
                <a16:creationId xmlns:a16="http://schemas.microsoft.com/office/drawing/2014/main" id="{B2659476-DA9B-C490-D645-DBAC43960A3B}"/>
              </a:ext>
            </a:extLst>
          </p:cNvPr>
          <p:cNvSpPr>
            <a:spLocks noGrp="1"/>
          </p:cNvSpPr>
          <p:nvPr>
            <p:ph type="title"/>
          </p:nvPr>
        </p:nvSpPr>
        <p:spPr>
          <a:xfrm>
            <a:off x="477836" y="215704"/>
            <a:ext cx="10126844" cy="490520"/>
          </a:xfrm>
        </p:spPr>
        <p:txBody>
          <a:bodyPr/>
          <a:lstStyle/>
          <a:p>
            <a:r>
              <a:rPr lang="en-US" sz="2400" b="1" dirty="0">
                <a:solidFill>
                  <a:schemeClr val="accent6">
                    <a:lumMod val="50000"/>
                  </a:schemeClr>
                </a:solidFill>
              </a:rPr>
              <a:t>DDC2Bi3 wrapper for ISP through the I2C Interface </a:t>
            </a:r>
            <a:endParaRPr lang="en-US" dirty="0">
              <a:solidFill>
                <a:schemeClr val="accent6">
                  <a:lumMod val="50000"/>
                </a:schemeClr>
              </a:solidFill>
            </a:endParaRPr>
          </a:p>
        </p:txBody>
      </p:sp>
    </p:spTree>
    <p:extLst>
      <p:ext uri="{BB962C8B-B14F-4D97-AF65-F5344CB8AC3E}">
        <p14:creationId xmlns:p14="http://schemas.microsoft.com/office/powerpoint/2010/main" val="3743352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4BC697-4AF6-1C07-E095-5F2ECD2C26EA}"/>
              </a:ext>
            </a:extLst>
          </p:cNvPr>
          <p:cNvSpPr/>
          <p:nvPr/>
        </p:nvSpPr>
        <p:spPr>
          <a:xfrm>
            <a:off x="2260199" y="2255230"/>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a:t>
            </a:r>
          </a:p>
        </p:txBody>
      </p:sp>
      <p:sp>
        <p:nvSpPr>
          <p:cNvPr id="15" name="Rectangle 14">
            <a:extLst>
              <a:ext uri="{FF2B5EF4-FFF2-40B4-BE49-F238E27FC236}">
                <a16:creationId xmlns:a16="http://schemas.microsoft.com/office/drawing/2014/main" id="{D63D59FE-E9C8-B564-D938-90D6D859E826}"/>
              </a:ext>
            </a:extLst>
          </p:cNvPr>
          <p:cNvSpPr/>
          <p:nvPr/>
        </p:nvSpPr>
        <p:spPr>
          <a:xfrm>
            <a:off x="3150849" y="2255229"/>
            <a:ext cx="890650" cy="57891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0x37</a:t>
            </a:r>
          </a:p>
          <a:p>
            <a:pPr algn="ctr"/>
            <a:r>
              <a:rPr lang="en-US" sz="1600" dirty="0"/>
              <a:t>Dst</a:t>
            </a:r>
          </a:p>
        </p:txBody>
      </p:sp>
      <p:sp>
        <p:nvSpPr>
          <p:cNvPr id="17" name="Rectangle 16">
            <a:extLst>
              <a:ext uri="{FF2B5EF4-FFF2-40B4-BE49-F238E27FC236}">
                <a16:creationId xmlns:a16="http://schemas.microsoft.com/office/drawing/2014/main" id="{FEA5613D-52DF-BE83-48A9-60412F5EC93D}"/>
              </a:ext>
            </a:extLst>
          </p:cNvPr>
          <p:cNvSpPr/>
          <p:nvPr/>
        </p:nvSpPr>
        <p:spPr>
          <a:xfrm>
            <a:off x="4041499" y="2255228"/>
            <a:ext cx="890650" cy="578914"/>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0x51</a:t>
            </a:r>
          </a:p>
          <a:p>
            <a:pPr algn="ctr"/>
            <a:r>
              <a:rPr lang="en-US" sz="1600" dirty="0"/>
              <a:t>Src</a:t>
            </a:r>
          </a:p>
        </p:txBody>
      </p:sp>
      <p:sp>
        <p:nvSpPr>
          <p:cNvPr id="18" name="Rectangle 17">
            <a:extLst>
              <a:ext uri="{FF2B5EF4-FFF2-40B4-BE49-F238E27FC236}">
                <a16:creationId xmlns:a16="http://schemas.microsoft.com/office/drawing/2014/main" id="{E0C3739A-A97F-5F65-3854-39AE5CBE85BB}"/>
              </a:ext>
            </a:extLst>
          </p:cNvPr>
          <p:cNvSpPr/>
          <p:nvPr/>
        </p:nvSpPr>
        <p:spPr>
          <a:xfrm>
            <a:off x="4932149" y="2255227"/>
            <a:ext cx="890650" cy="578914"/>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0x85</a:t>
            </a:r>
          </a:p>
          <a:p>
            <a:pPr algn="ctr"/>
            <a:r>
              <a:rPr lang="en-US" sz="1600" dirty="0"/>
              <a:t>Length</a:t>
            </a:r>
          </a:p>
        </p:txBody>
      </p:sp>
      <p:sp>
        <p:nvSpPr>
          <p:cNvPr id="19" name="Rectangle 18">
            <a:extLst>
              <a:ext uri="{FF2B5EF4-FFF2-40B4-BE49-F238E27FC236}">
                <a16:creationId xmlns:a16="http://schemas.microsoft.com/office/drawing/2014/main" id="{572E8347-3F59-677E-FD35-54BEF7F720D0}"/>
              </a:ext>
            </a:extLst>
          </p:cNvPr>
          <p:cNvSpPr/>
          <p:nvPr/>
        </p:nvSpPr>
        <p:spPr>
          <a:xfrm>
            <a:off x="5822799" y="2255223"/>
            <a:ext cx="2667846" cy="578914"/>
          </a:xfrm>
          <a:prstGeom prst="rect">
            <a:avLst/>
          </a:prstGeom>
          <a:solidFill>
            <a:schemeClr val="accent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0xC2 0x00 0x00</a:t>
            </a:r>
          </a:p>
          <a:p>
            <a:pPr algn="ctr"/>
            <a:r>
              <a:rPr lang="en-US" sz="1600" dirty="0"/>
              <a:t>VCP Prefix</a:t>
            </a:r>
          </a:p>
        </p:txBody>
      </p:sp>
      <p:sp>
        <p:nvSpPr>
          <p:cNvPr id="22" name="Rectangle 21">
            <a:extLst>
              <a:ext uri="{FF2B5EF4-FFF2-40B4-BE49-F238E27FC236}">
                <a16:creationId xmlns:a16="http://schemas.microsoft.com/office/drawing/2014/main" id="{457819B9-6CF0-5B9F-9A98-C18D3E855BF1}"/>
              </a:ext>
            </a:extLst>
          </p:cNvPr>
          <p:cNvSpPr/>
          <p:nvPr/>
        </p:nvSpPr>
        <p:spPr>
          <a:xfrm>
            <a:off x="8494749" y="2255223"/>
            <a:ext cx="1789508" cy="578914"/>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0x03 </a:t>
            </a:r>
            <a:r>
              <a:rPr lang="en-US" sz="1600" b="1" dirty="0">
                <a:solidFill>
                  <a:srgbClr val="FFFF00"/>
                </a:solidFill>
              </a:rPr>
              <a:t>0x10</a:t>
            </a:r>
          </a:p>
          <a:p>
            <a:pPr algn="ctr"/>
            <a:r>
              <a:rPr lang="en-US" sz="1600" dirty="0"/>
              <a:t>Message</a:t>
            </a:r>
          </a:p>
        </p:txBody>
      </p:sp>
      <p:sp>
        <p:nvSpPr>
          <p:cNvPr id="25" name="Rectangle 24">
            <a:extLst>
              <a:ext uri="{FF2B5EF4-FFF2-40B4-BE49-F238E27FC236}">
                <a16:creationId xmlns:a16="http://schemas.microsoft.com/office/drawing/2014/main" id="{5E2AE7E9-55FD-2941-5D49-D978653FC9FA}"/>
              </a:ext>
            </a:extLst>
          </p:cNvPr>
          <p:cNvSpPr/>
          <p:nvPr/>
        </p:nvSpPr>
        <p:spPr>
          <a:xfrm>
            <a:off x="10284257" y="2252247"/>
            <a:ext cx="890650" cy="58189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0x6B</a:t>
            </a:r>
          </a:p>
          <a:p>
            <a:pPr algn="ctr"/>
            <a:r>
              <a:rPr lang="en-US" sz="1600" dirty="0"/>
              <a:t>Chksum</a:t>
            </a:r>
          </a:p>
        </p:txBody>
      </p:sp>
      <p:sp>
        <p:nvSpPr>
          <p:cNvPr id="26" name="Rectangle 25">
            <a:extLst>
              <a:ext uri="{FF2B5EF4-FFF2-40B4-BE49-F238E27FC236}">
                <a16:creationId xmlns:a16="http://schemas.microsoft.com/office/drawing/2014/main" id="{601DD53C-FE45-A7BE-7141-9B0512382E4D}"/>
              </a:ext>
            </a:extLst>
          </p:cNvPr>
          <p:cNvSpPr/>
          <p:nvPr/>
        </p:nvSpPr>
        <p:spPr>
          <a:xfrm>
            <a:off x="2260198" y="3582158"/>
            <a:ext cx="3597231" cy="58288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t>0x00 0x01 0x30 0x00</a:t>
            </a:r>
          </a:p>
          <a:p>
            <a:pPr algn="ctr"/>
            <a:r>
              <a:rPr lang="en-US" sz="1600" dirty="0"/>
              <a:t>Address = 0x13000</a:t>
            </a:r>
          </a:p>
        </p:txBody>
      </p:sp>
      <p:sp>
        <p:nvSpPr>
          <p:cNvPr id="33" name="Rectangle 32">
            <a:extLst>
              <a:ext uri="{FF2B5EF4-FFF2-40B4-BE49-F238E27FC236}">
                <a16:creationId xmlns:a16="http://schemas.microsoft.com/office/drawing/2014/main" id="{669ED6FB-8438-7F4E-F1C0-9119A0D3B9DA}"/>
              </a:ext>
            </a:extLst>
          </p:cNvPr>
          <p:cNvSpPr/>
          <p:nvPr/>
        </p:nvSpPr>
        <p:spPr>
          <a:xfrm>
            <a:off x="5822798" y="3582151"/>
            <a:ext cx="3597231" cy="582886"/>
          </a:xfrm>
          <a:prstGeom prst="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0x00 0x00 0x04 0x00</a:t>
            </a:r>
          </a:p>
          <a:p>
            <a:pPr algn="ctr"/>
            <a:r>
              <a:rPr lang="en-US" sz="1600" dirty="0"/>
              <a:t>Count = 0x400</a:t>
            </a:r>
          </a:p>
        </p:txBody>
      </p:sp>
      <p:sp>
        <p:nvSpPr>
          <p:cNvPr id="36" name="Rectangle 35">
            <a:extLst>
              <a:ext uri="{FF2B5EF4-FFF2-40B4-BE49-F238E27FC236}">
                <a16:creationId xmlns:a16="http://schemas.microsoft.com/office/drawing/2014/main" id="{B327C129-E455-1F71-7072-B60C44C8A725}"/>
              </a:ext>
            </a:extLst>
          </p:cNvPr>
          <p:cNvSpPr/>
          <p:nvPr/>
        </p:nvSpPr>
        <p:spPr>
          <a:xfrm>
            <a:off x="2260199" y="4597494"/>
            <a:ext cx="8914707" cy="578914"/>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t>Payload, Size is 1024B</a:t>
            </a:r>
            <a:endParaRPr lang="en-US" sz="1600" dirty="0"/>
          </a:p>
        </p:txBody>
      </p:sp>
      <p:sp>
        <p:nvSpPr>
          <p:cNvPr id="37" name="Rectangle 36">
            <a:extLst>
              <a:ext uri="{FF2B5EF4-FFF2-40B4-BE49-F238E27FC236}">
                <a16:creationId xmlns:a16="http://schemas.microsoft.com/office/drawing/2014/main" id="{92165000-77C6-E02C-762A-27D133F8BAF2}"/>
              </a:ext>
            </a:extLst>
          </p:cNvPr>
          <p:cNvSpPr/>
          <p:nvPr/>
        </p:nvSpPr>
        <p:spPr>
          <a:xfrm>
            <a:off x="2260198" y="5633623"/>
            <a:ext cx="3562599" cy="53996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0x00 0x00 </a:t>
            </a:r>
            <a:r>
              <a:rPr lang="en-US" sz="1600" b="1" dirty="0">
                <a:solidFill>
                  <a:srgbClr val="FFFF00"/>
                </a:solidFill>
              </a:rPr>
              <a:t>0x17 0xC2</a:t>
            </a:r>
          </a:p>
          <a:p>
            <a:pPr algn="ctr"/>
            <a:r>
              <a:rPr lang="en-US" sz="1600" dirty="0"/>
              <a:t>CRC16 = 0x17C2</a:t>
            </a:r>
          </a:p>
        </p:txBody>
      </p:sp>
      <p:sp>
        <p:nvSpPr>
          <p:cNvPr id="42" name="Rectangle 41">
            <a:extLst>
              <a:ext uri="{FF2B5EF4-FFF2-40B4-BE49-F238E27FC236}">
                <a16:creationId xmlns:a16="http://schemas.microsoft.com/office/drawing/2014/main" id="{71BB2568-9D89-AD75-9F88-8D3041F79D97}"/>
              </a:ext>
            </a:extLst>
          </p:cNvPr>
          <p:cNvSpPr/>
          <p:nvPr/>
        </p:nvSpPr>
        <p:spPr>
          <a:xfrm>
            <a:off x="5822799" y="5633623"/>
            <a:ext cx="890650" cy="5399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600" dirty="0"/>
              <a:t>P</a:t>
            </a:r>
            <a:endParaRPr lang="en-US" sz="1600" dirty="0"/>
          </a:p>
        </p:txBody>
      </p:sp>
      <p:sp>
        <p:nvSpPr>
          <p:cNvPr id="43" name="TextBox 42">
            <a:extLst>
              <a:ext uri="{FF2B5EF4-FFF2-40B4-BE49-F238E27FC236}">
                <a16:creationId xmlns:a16="http://schemas.microsoft.com/office/drawing/2014/main" id="{AB89E3C9-D752-C0EF-8FF8-4E68D47FEF90}"/>
              </a:ext>
            </a:extLst>
          </p:cNvPr>
          <p:cNvSpPr txBox="1"/>
          <p:nvPr/>
        </p:nvSpPr>
        <p:spPr>
          <a:xfrm>
            <a:off x="2163928" y="1875212"/>
            <a:ext cx="1471878" cy="338554"/>
          </a:xfrm>
          <a:prstGeom prst="rect">
            <a:avLst/>
          </a:prstGeom>
          <a:noFill/>
        </p:spPr>
        <p:txBody>
          <a:bodyPr wrap="none" rtlCol="0">
            <a:spAutoFit/>
          </a:bodyPr>
          <a:lstStyle/>
          <a:p>
            <a:r>
              <a:rPr lang="en-US" altLang="zh-TW" sz="1600" dirty="0">
                <a:solidFill>
                  <a:schemeClr val="accent6">
                    <a:lumMod val="50000"/>
                  </a:schemeClr>
                </a:solidFill>
              </a:rPr>
              <a:t>DDC2BI</a:t>
            </a:r>
            <a:r>
              <a:rPr lang="zh-TW" altLang="en-US" sz="1600" dirty="0">
                <a:solidFill>
                  <a:schemeClr val="accent6">
                    <a:lumMod val="50000"/>
                  </a:schemeClr>
                </a:solidFill>
              </a:rPr>
              <a:t> </a:t>
            </a:r>
            <a:r>
              <a:rPr lang="en-US" altLang="zh-TW" sz="1600" dirty="0">
                <a:solidFill>
                  <a:schemeClr val="accent6">
                    <a:lumMod val="50000"/>
                  </a:schemeClr>
                </a:solidFill>
              </a:rPr>
              <a:t>Header</a:t>
            </a:r>
            <a:endParaRPr lang="en-US" sz="1600" dirty="0">
              <a:solidFill>
                <a:schemeClr val="accent6">
                  <a:lumMod val="50000"/>
                </a:schemeClr>
              </a:solidFill>
            </a:endParaRPr>
          </a:p>
        </p:txBody>
      </p:sp>
      <p:sp>
        <p:nvSpPr>
          <p:cNvPr id="44" name="TextBox 43">
            <a:extLst>
              <a:ext uri="{FF2B5EF4-FFF2-40B4-BE49-F238E27FC236}">
                <a16:creationId xmlns:a16="http://schemas.microsoft.com/office/drawing/2014/main" id="{C2CBFF7D-5B69-A6E5-EA60-BCA39D35E52D}"/>
              </a:ext>
            </a:extLst>
          </p:cNvPr>
          <p:cNvSpPr txBox="1"/>
          <p:nvPr/>
        </p:nvSpPr>
        <p:spPr>
          <a:xfrm>
            <a:off x="2177690" y="3002171"/>
            <a:ext cx="4729115" cy="584775"/>
          </a:xfrm>
          <a:prstGeom prst="rect">
            <a:avLst/>
          </a:prstGeom>
          <a:noFill/>
        </p:spPr>
        <p:txBody>
          <a:bodyPr wrap="none" rtlCol="0">
            <a:spAutoFit/>
          </a:bodyPr>
          <a:lstStyle/>
          <a:p>
            <a:r>
              <a:rPr lang="en-US" sz="1600" dirty="0">
                <a:solidFill>
                  <a:schemeClr val="accent6">
                    <a:lumMod val="50000"/>
                  </a:schemeClr>
                </a:solidFill>
              </a:rPr>
              <a:t>Address (0x13000~0x133FF for Product/Configuration)</a:t>
            </a:r>
          </a:p>
          <a:p>
            <a:r>
              <a:rPr lang="en-US" sz="1600" dirty="0">
                <a:solidFill>
                  <a:schemeClr val="accent6">
                    <a:lumMod val="50000"/>
                  </a:schemeClr>
                </a:solidFill>
              </a:rPr>
              <a:t>Count (Maximum: 0x400=1KB per message)</a:t>
            </a:r>
          </a:p>
        </p:txBody>
      </p:sp>
      <p:sp>
        <p:nvSpPr>
          <p:cNvPr id="45" name="TextBox 44">
            <a:extLst>
              <a:ext uri="{FF2B5EF4-FFF2-40B4-BE49-F238E27FC236}">
                <a16:creationId xmlns:a16="http://schemas.microsoft.com/office/drawing/2014/main" id="{5EE2FAA7-5D5E-E765-E280-3BD7B3B69A2A}"/>
              </a:ext>
            </a:extLst>
          </p:cNvPr>
          <p:cNvSpPr txBox="1"/>
          <p:nvPr/>
        </p:nvSpPr>
        <p:spPr>
          <a:xfrm>
            <a:off x="2181802" y="4237245"/>
            <a:ext cx="917111" cy="338554"/>
          </a:xfrm>
          <a:prstGeom prst="rect">
            <a:avLst/>
          </a:prstGeom>
          <a:noFill/>
        </p:spPr>
        <p:txBody>
          <a:bodyPr wrap="none" rtlCol="0">
            <a:spAutoFit/>
          </a:bodyPr>
          <a:lstStyle/>
          <a:p>
            <a:r>
              <a:rPr lang="en-US" sz="1600" dirty="0">
                <a:solidFill>
                  <a:schemeClr val="accent6">
                    <a:lumMod val="50000"/>
                  </a:schemeClr>
                </a:solidFill>
              </a:rPr>
              <a:t>Message</a:t>
            </a:r>
          </a:p>
        </p:txBody>
      </p:sp>
      <p:sp>
        <p:nvSpPr>
          <p:cNvPr id="46" name="TextBox 45">
            <a:extLst>
              <a:ext uri="{FF2B5EF4-FFF2-40B4-BE49-F238E27FC236}">
                <a16:creationId xmlns:a16="http://schemas.microsoft.com/office/drawing/2014/main" id="{CFCCFB11-BF37-D56A-5048-09739B03B200}"/>
              </a:ext>
            </a:extLst>
          </p:cNvPr>
          <p:cNvSpPr txBox="1"/>
          <p:nvPr/>
        </p:nvSpPr>
        <p:spPr>
          <a:xfrm>
            <a:off x="2177690" y="5266982"/>
            <a:ext cx="721480" cy="338554"/>
          </a:xfrm>
          <a:prstGeom prst="rect">
            <a:avLst/>
          </a:prstGeom>
          <a:noFill/>
        </p:spPr>
        <p:txBody>
          <a:bodyPr wrap="none" rtlCol="0">
            <a:spAutoFit/>
          </a:bodyPr>
          <a:lstStyle/>
          <a:p>
            <a:r>
              <a:rPr lang="en-US" sz="1600" dirty="0">
                <a:solidFill>
                  <a:schemeClr val="accent6">
                    <a:lumMod val="50000"/>
                  </a:schemeClr>
                </a:solidFill>
              </a:rPr>
              <a:t>CRC16</a:t>
            </a:r>
          </a:p>
        </p:txBody>
      </p:sp>
      <p:sp>
        <p:nvSpPr>
          <p:cNvPr id="8" name="Title 1">
            <a:extLst>
              <a:ext uri="{FF2B5EF4-FFF2-40B4-BE49-F238E27FC236}">
                <a16:creationId xmlns:a16="http://schemas.microsoft.com/office/drawing/2014/main" id="{34F348F5-AE66-5BD2-508D-DE5AAD7371E1}"/>
              </a:ext>
            </a:extLst>
          </p:cNvPr>
          <p:cNvSpPr>
            <a:spLocks noGrp="1"/>
          </p:cNvSpPr>
          <p:nvPr>
            <p:ph type="title"/>
          </p:nvPr>
        </p:nvSpPr>
        <p:spPr>
          <a:xfrm>
            <a:off x="477836" y="105958"/>
            <a:ext cx="10126844" cy="600266"/>
          </a:xfrm>
        </p:spPr>
        <p:txBody>
          <a:bodyPr/>
          <a:lstStyle/>
          <a:p>
            <a:r>
              <a:rPr lang="en-US" sz="2400" b="1" dirty="0">
                <a:solidFill>
                  <a:schemeClr val="accent6">
                    <a:lumMod val="50000"/>
                  </a:schemeClr>
                </a:solidFill>
              </a:rPr>
              <a:t>Gprobe command loads 1KB </a:t>
            </a:r>
            <a:r>
              <a:rPr lang="en-US" sz="2400" b="1" dirty="0">
                <a:solidFill>
                  <a:schemeClr val="accent6"/>
                </a:solidFill>
              </a:rPr>
              <a:t>Product / Configuration </a:t>
            </a:r>
            <a:r>
              <a:rPr lang="en-US" sz="2400" b="1" dirty="0">
                <a:solidFill>
                  <a:schemeClr val="accent6">
                    <a:lumMod val="50000"/>
                  </a:schemeClr>
                </a:solidFill>
              </a:rPr>
              <a:t>DATA into Sirius</a:t>
            </a:r>
            <a:endParaRPr lang="en-US" dirty="0">
              <a:solidFill>
                <a:schemeClr val="accent6">
                  <a:lumMod val="50000"/>
                </a:schemeClr>
              </a:solidFill>
            </a:endParaRPr>
          </a:p>
        </p:txBody>
      </p:sp>
      <p:sp>
        <p:nvSpPr>
          <p:cNvPr id="2" name="Left Brace 1">
            <a:extLst>
              <a:ext uri="{FF2B5EF4-FFF2-40B4-BE49-F238E27FC236}">
                <a16:creationId xmlns:a16="http://schemas.microsoft.com/office/drawing/2014/main" id="{AC9EB6E2-9FAA-DC02-C8A9-882ED28B2B36}"/>
              </a:ext>
            </a:extLst>
          </p:cNvPr>
          <p:cNvSpPr/>
          <p:nvPr/>
        </p:nvSpPr>
        <p:spPr>
          <a:xfrm>
            <a:off x="1895207" y="2648269"/>
            <a:ext cx="366195" cy="3193774"/>
          </a:xfrm>
          <a:prstGeom prst="leftBrace">
            <a:avLst>
              <a:gd name="adj1" fmla="val 8333"/>
              <a:gd name="adj2" fmla="val 5010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Speech Bubble: Rectangle 2">
            <a:extLst>
              <a:ext uri="{FF2B5EF4-FFF2-40B4-BE49-F238E27FC236}">
                <a16:creationId xmlns:a16="http://schemas.microsoft.com/office/drawing/2014/main" id="{44639BEF-23A6-35FA-A9D8-059FCD757D9D}"/>
              </a:ext>
            </a:extLst>
          </p:cNvPr>
          <p:cNvSpPr/>
          <p:nvPr/>
        </p:nvSpPr>
        <p:spPr>
          <a:xfrm>
            <a:off x="441205" y="3711758"/>
            <a:ext cx="1415107" cy="762000"/>
          </a:xfrm>
          <a:prstGeom prst="wedgeRectCallout">
            <a:avLst>
              <a:gd name="adj1" fmla="val -17244"/>
              <a:gd name="adj2" fmla="val 49160"/>
            </a:avLst>
          </a:prstGeom>
          <a:no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dirty="0" err="1">
                <a:solidFill>
                  <a:schemeClr val="tx1">
                    <a:lumMod val="50000"/>
                  </a:schemeClr>
                </a:solidFill>
              </a:rPr>
              <a:t>GProbe</a:t>
            </a:r>
            <a:endParaRPr lang="en-US" sz="1400" dirty="0">
              <a:solidFill>
                <a:schemeClr val="tx1">
                  <a:lumMod val="50000"/>
                </a:schemeClr>
              </a:solidFill>
            </a:endParaRPr>
          </a:p>
          <a:p>
            <a:pPr algn="ctr"/>
            <a:r>
              <a:rPr lang="en-US" sz="1400" b="1" dirty="0" err="1">
                <a:solidFill>
                  <a:srgbClr val="0070C0"/>
                </a:solidFill>
              </a:rPr>
              <a:t>MTPWrite</a:t>
            </a:r>
            <a:endParaRPr lang="en-US" sz="1400" b="1" dirty="0">
              <a:solidFill>
                <a:srgbClr val="0070C0"/>
              </a:solidFill>
            </a:endParaRPr>
          </a:p>
          <a:p>
            <a:pPr algn="ctr"/>
            <a:r>
              <a:rPr lang="en-US" sz="1400" dirty="0">
                <a:solidFill>
                  <a:schemeClr val="tx1">
                    <a:lumMod val="50000"/>
                  </a:schemeClr>
                </a:solidFill>
              </a:rPr>
              <a:t>Command</a:t>
            </a:r>
            <a:endParaRPr lang="en-US" sz="1400" b="1" dirty="0">
              <a:solidFill>
                <a:srgbClr val="0070C0"/>
              </a:solidFill>
            </a:endParaRPr>
          </a:p>
        </p:txBody>
      </p:sp>
      <p:sp>
        <p:nvSpPr>
          <p:cNvPr id="4" name="Rectangle 3">
            <a:extLst>
              <a:ext uri="{FF2B5EF4-FFF2-40B4-BE49-F238E27FC236}">
                <a16:creationId xmlns:a16="http://schemas.microsoft.com/office/drawing/2014/main" id="{2C15728E-96CB-5A18-128E-2A5849FD19E0}"/>
              </a:ext>
            </a:extLst>
          </p:cNvPr>
          <p:cNvSpPr/>
          <p:nvPr/>
        </p:nvSpPr>
        <p:spPr>
          <a:xfrm>
            <a:off x="581352" y="1579858"/>
            <a:ext cx="890650" cy="57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CMD1</a:t>
            </a:r>
          </a:p>
        </p:txBody>
      </p:sp>
      <p:sp>
        <p:nvSpPr>
          <p:cNvPr id="11" name="Content Placeholder 2">
            <a:extLst>
              <a:ext uri="{FF2B5EF4-FFF2-40B4-BE49-F238E27FC236}">
                <a16:creationId xmlns:a16="http://schemas.microsoft.com/office/drawing/2014/main" id="{CC13DD2A-EAA6-A9FA-6BDD-189D8A975E35}"/>
              </a:ext>
            </a:extLst>
          </p:cNvPr>
          <p:cNvSpPr>
            <a:spLocks noGrp="1"/>
          </p:cNvSpPr>
          <p:nvPr>
            <p:ph sz="half" idx="1"/>
          </p:nvPr>
        </p:nvSpPr>
        <p:spPr>
          <a:xfrm>
            <a:off x="401638" y="966789"/>
            <a:ext cx="11372850" cy="365992"/>
          </a:xfrm>
        </p:spPr>
        <p:txBody>
          <a:bodyPr>
            <a:normAutofit fontScale="70000" lnSpcReduction="20000"/>
          </a:bodyPr>
          <a:lstStyle/>
          <a:p>
            <a:r>
              <a:rPr lang="en-US" dirty="0">
                <a:solidFill>
                  <a:schemeClr val="accent6"/>
                </a:solidFill>
              </a:rPr>
              <a:t>First command (0x10) writes </a:t>
            </a:r>
            <a:r>
              <a:rPr lang="en-US" b="1" dirty="0">
                <a:solidFill>
                  <a:srgbClr val="00B0F0"/>
                </a:solidFill>
              </a:rPr>
              <a:t>Product/Configuration </a:t>
            </a:r>
            <a:r>
              <a:rPr lang="en-US" dirty="0">
                <a:solidFill>
                  <a:schemeClr val="accent6"/>
                </a:solidFill>
              </a:rPr>
              <a:t>data (1KB) MTP SRAM in Sirius, noted as “</a:t>
            </a:r>
            <a:r>
              <a:rPr lang="en-US" b="1" dirty="0">
                <a:solidFill>
                  <a:schemeClr val="accent6"/>
                </a:solidFill>
              </a:rPr>
              <a:t>CMD1</a:t>
            </a:r>
            <a:r>
              <a:rPr lang="en-US" dirty="0">
                <a:solidFill>
                  <a:schemeClr val="accent6"/>
                </a:solidFill>
              </a:rPr>
              <a:t>”</a:t>
            </a:r>
          </a:p>
        </p:txBody>
      </p:sp>
      <p:cxnSp>
        <p:nvCxnSpPr>
          <p:cNvPr id="13" name="Connector: Elbow 12">
            <a:extLst>
              <a:ext uri="{FF2B5EF4-FFF2-40B4-BE49-F238E27FC236}">
                <a16:creationId xmlns:a16="http://schemas.microsoft.com/office/drawing/2014/main" id="{F4929CBE-5931-7874-4CBD-0F0AAA0557F8}"/>
              </a:ext>
            </a:extLst>
          </p:cNvPr>
          <p:cNvCxnSpPr>
            <a:cxnSpLocks/>
            <a:stCxn id="4" idx="3"/>
            <a:endCxn id="5" idx="1"/>
          </p:cNvCxnSpPr>
          <p:nvPr/>
        </p:nvCxnSpPr>
        <p:spPr>
          <a:xfrm>
            <a:off x="1472002" y="1869315"/>
            <a:ext cx="788197" cy="675372"/>
          </a:xfrm>
          <a:prstGeom prst="bentConnector3">
            <a:avLst>
              <a:gd name="adj1" fmla="val 50000"/>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7" name="Speech Bubble: Rectangle 6">
            <a:extLst>
              <a:ext uri="{FF2B5EF4-FFF2-40B4-BE49-F238E27FC236}">
                <a16:creationId xmlns:a16="http://schemas.microsoft.com/office/drawing/2014/main" id="{0D0505D8-E502-9323-E71D-AF9CDEA16284}"/>
              </a:ext>
            </a:extLst>
          </p:cNvPr>
          <p:cNvSpPr/>
          <p:nvPr/>
        </p:nvSpPr>
        <p:spPr>
          <a:xfrm>
            <a:off x="9099847" y="1505041"/>
            <a:ext cx="2075059" cy="480979"/>
          </a:xfrm>
          <a:prstGeom prst="wedgeRectCallout">
            <a:avLst>
              <a:gd name="adj1" fmla="val -28419"/>
              <a:gd name="adj2" fmla="val 125346"/>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dirty="0" err="1">
                <a:solidFill>
                  <a:schemeClr val="tx1">
                    <a:lumMod val="50000"/>
                  </a:schemeClr>
                </a:solidFill>
              </a:rPr>
              <a:t>GProbe</a:t>
            </a:r>
            <a:r>
              <a:rPr lang="en-US" sz="1400" dirty="0">
                <a:solidFill>
                  <a:schemeClr val="tx1">
                    <a:lumMod val="50000"/>
                  </a:schemeClr>
                </a:solidFill>
              </a:rPr>
              <a:t> Command </a:t>
            </a:r>
          </a:p>
          <a:p>
            <a:pPr algn="ctr"/>
            <a:r>
              <a:rPr lang="en-US" sz="1400" dirty="0">
                <a:solidFill>
                  <a:schemeClr val="tx1">
                    <a:lumMod val="50000"/>
                  </a:schemeClr>
                </a:solidFill>
              </a:rPr>
              <a:t>0x10 = </a:t>
            </a:r>
            <a:r>
              <a:rPr lang="en-US" sz="1400" b="1" dirty="0" err="1">
                <a:solidFill>
                  <a:srgbClr val="0070C0"/>
                </a:solidFill>
              </a:rPr>
              <a:t>MTPWrite</a:t>
            </a:r>
            <a:endParaRPr lang="en-US" sz="1400" b="1" dirty="0">
              <a:solidFill>
                <a:srgbClr val="0070C0"/>
              </a:solidFill>
            </a:endParaRPr>
          </a:p>
        </p:txBody>
      </p:sp>
    </p:spTree>
    <p:extLst>
      <p:ext uri="{BB962C8B-B14F-4D97-AF65-F5344CB8AC3E}">
        <p14:creationId xmlns:p14="http://schemas.microsoft.com/office/powerpoint/2010/main" val="2632864681"/>
      </p:ext>
    </p:extLst>
  </p:cSld>
  <p:clrMapOvr>
    <a:masterClrMapping/>
  </p:clrMapOvr>
</p:sld>
</file>

<file path=ppt/theme/theme1.xml><?xml version="1.0" encoding="utf-8"?>
<a:theme xmlns:a="http://schemas.openxmlformats.org/drawingml/2006/main" name="1_Office Theme">
  <a:themeElements>
    <a:clrScheme name="indie Colors">
      <a:dk1>
        <a:srgbClr val="757070"/>
      </a:dk1>
      <a:lt1>
        <a:sysClr val="window" lastClr="FFFFFF"/>
      </a:lt1>
      <a:dk2>
        <a:srgbClr val="7F7E7E"/>
      </a:dk2>
      <a:lt2>
        <a:srgbClr val="FFFFFF"/>
      </a:lt2>
      <a:accent1>
        <a:srgbClr val="95C11F"/>
      </a:accent1>
      <a:accent2>
        <a:srgbClr val="002847"/>
      </a:accent2>
      <a:accent3>
        <a:srgbClr val="0096A6"/>
      </a:accent3>
      <a:accent4>
        <a:srgbClr val="FFC000"/>
      </a:accent4>
      <a:accent5>
        <a:srgbClr val="5B9BD5"/>
      </a:accent5>
      <a:accent6>
        <a:srgbClr val="3F3E3E"/>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394daa5-e5a4-4148-bef3-deffd9e83ce7" xsi:nil="true"/>
    <_Flow_SignoffStatus xmlns="ebf8af23-10d6-4126-8f98-75ad5de3f58a" xsi:nil="true"/>
    <Comment xmlns="ebf8af23-10d6-4126-8f98-75ad5de3f58a" xsi:nil="true"/>
    <lcf76f155ced4ddcb4097134ff3c332f xmlns="ebf8af23-10d6-4126-8f98-75ad5de3f58a">
      <Terms xmlns="http://schemas.microsoft.com/office/infopath/2007/PartnerControls"/>
    </lcf76f155ced4ddcb4097134ff3c332f>
    <Date xmlns="ebf8af23-10d6-4126-8f98-75ad5de3f58a" xsi:nil="true"/>
    <Date_x002d_Time xmlns="ebf8af23-10d6-4126-8f98-75ad5de3f58a" xsi:nil="true"/>
    <When xmlns="ebf8af23-10d6-4126-8f98-75ad5de3f58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文件" ma:contentTypeID="0x0101005DA2FA54FEA96D46ABF9CB12404104A1" ma:contentTypeVersion="22" ma:contentTypeDescription="Create a new document." ma:contentTypeScope="" ma:versionID="e528dc871f51410d590a14fafac864b8">
  <xsd:schema xmlns:xsd="http://www.w3.org/2001/XMLSchema" xmlns:xs="http://www.w3.org/2001/XMLSchema" xmlns:p="http://schemas.microsoft.com/office/2006/metadata/properties" xmlns:ns2="ebf8af23-10d6-4126-8f98-75ad5de3f58a" xmlns:ns3="c394daa5-e5a4-4148-bef3-deffd9e83ce7" targetNamespace="http://schemas.microsoft.com/office/2006/metadata/properties" ma:root="true" ma:fieldsID="de1f4775ea41a5a1c3cd4b4b52279fc5" ns2:_="" ns3:_="">
    <xsd:import namespace="ebf8af23-10d6-4126-8f98-75ad5de3f58a"/>
    <xsd:import namespace="c394daa5-e5a4-4148-bef3-deffd9e83ce7"/>
    <xsd:element name="properties">
      <xsd:complexType>
        <xsd:sequence>
          <xsd:element name="documentManagement">
            <xsd:complexType>
              <xsd:all>
                <xsd:element ref="ns2:_Flow_SignoffStatus" minOccurs="0"/>
                <xsd:element ref="ns2:Comment" minOccurs="0"/>
                <xsd:element ref="ns3:SharedWithUsers" minOccurs="0"/>
                <xsd:element ref="ns3:SharedWithDetails"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MediaServiceLocation" minOccurs="0"/>
                <xsd:element ref="ns2:lcf76f155ced4ddcb4097134ff3c332f" minOccurs="0"/>
                <xsd:element ref="ns3:TaxCatchAll" minOccurs="0"/>
                <xsd:element ref="ns2:MediaServiceOCR" minOccurs="0"/>
                <xsd:element ref="ns2:Date" minOccurs="0"/>
                <xsd:element ref="ns2:Date_x002d_Time" minOccurs="0"/>
                <xsd:element ref="ns2:Wh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f8af23-10d6-4126-8f98-75ad5de3f58a" elementFormDefault="qualified">
    <xsd:import namespace="http://schemas.microsoft.com/office/2006/documentManagement/types"/>
    <xsd:import namespace="http://schemas.microsoft.com/office/infopath/2007/PartnerControls"/>
    <xsd:element name="_Flow_SignoffStatus" ma:index="4" nillable="true" ma:displayName="Sign-off status" ma:internalName="Sign_x002d_off_x0020_status" ma:readOnly="false">
      <xsd:simpleType>
        <xsd:restriction base="dms:Text"/>
      </xsd:simpleType>
    </xsd:element>
    <xsd:element name="Comment" ma:index="5" nillable="true" ma:displayName="Comment" ma:internalName="Comment" ma:readOnly="false">
      <xsd:simpleType>
        <xsd:restriction base="dms:Text">
          <xsd:maxLength value="255"/>
        </xsd:restriction>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影像標籤" ma:readOnly="false" ma:fieldId="{5cf76f15-5ced-4ddc-b409-7134ff3c332f}" ma:taxonomyMulti="true" ma:sspId="d8694985-6511-4e14-ba03-9b5c00876857" ma:termSetId="09814cd3-568e-fe90-9814-8d621ff8fb84" ma:anchorId="fba54fb3-c3e1-fe81-a776-ca4b69148c4d" ma:open="true" ma:isKeyword="false">
      <xsd:complexType>
        <xsd:sequence>
          <xsd:element ref="pc:Terms" minOccurs="0" maxOccurs="1"/>
        </xsd:sequence>
      </xsd:complexType>
    </xsd:element>
    <xsd:element name="MediaServiceOCR" ma:index="24" nillable="true" ma:displayName="Extracted Text" ma:internalName="MediaServiceOCR" ma:readOnly="true">
      <xsd:simpleType>
        <xsd:restriction base="dms:Note">
          <xsd:maxLength value="255"/>
        </xsd:restriction>
      </xsd:simpleType>
    </xsd:element>
    <xsd:element name="Date" ma:index="25" nillable="true" ma:displayName="Date" ma:format="DateOnly" ma:internalName="Date">
      <xsd:simpleType>
        <xsd:restriction base="dms:DateTime"/>
      </xsd:simpleType>
    </xsd:element>
    <xsd:element name="Date_x002d_Time" ma:index="26" nillable="true" ma:displayName="Date-Time" ma:format="DateTime" ma:internalName="Date_x002d_Time">
      <xsd:simpleType>
        <xsd:restriction base="dms:DateTime"/>
      </xsd:simpleType>
    </xsd:element>
    <xsd:element name="When" ma:index="27" nillable="true" ma:displayName="When" ma:format="DateTime" ma:internalName="When">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c394daa5-e5a4-4148-bef3-deffd9e83ce7" elementFormDefault="qualified">
    <xsd:import namespace="http://schemas.microsoft.com/office/2006/documentManagement/types"/>
    <xsd:import namespace="http://schemas.microsoft.com/office/infopath/2007/PartnerControls"/>
    <xsd:element name="SharedWithUsers" ma:index="10"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用詳細資料" ma:internalName="SharedWithDetails" ma:readOnly="true">
      <xsd:simpleType>
        <xsd:restriction base="dms:Note">
          <xsd:maxLength value="255"/>
        </xsd:restriction>
      </xsd:simpleType>
    </xsd:element>
    <xsd:element name="TaxCatchAll" ma:index="23" nillable="true" ma:displayName="Taxonomy Catch All Column" ma:hidden="true" ma:list="{7d9a36db-78ac-4ce7-84a5-e95fcad1009f}" ma:internalName="TaxCatchAll" ma:showField="CatchAllData" ma:web="c394daa5-e5a4-4148-bef3-deffd9e83ce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內容類型"/>
        <xsd:element ref="dc:title" minOccurs="0" maxOccurs="1" ma:index="3"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B502CC-62E0-4683-A846-475D1587B8E9}">
  <ds:schemaRefs>
    <ds:schemaRef ds:uri="http://schemas.microsoft.com/sharepoint/v3/contenttype/forms"/>
  </ds:schemaRefs>
</ds:datastoreItem>
</file>

<file path=customXml/itemProps2.xml><?xml version="1.0" encoding="utf-8"?>
<ds:datastoreItem xmlns:ds="http://schemas.openxmlformats.org/officeDocument/2006/customXml" ds:itemID="{21C617D2-4EC8-45A6-BCF6-248D7E069BA2}">
  <ds:schemaRefs>
    <ds:schemaRef ds:uri="http://purl.org/dc/terms/"/>
    <ds:schemaRef ds:uri="1b5c2653-6b3f-48e8-93c4-61dc95d885f4"/>
    <ds:schemaRef ds:uri="http://schemas.microsoft.com/office/2006/documentManagement/types"/>
    <ds:schemaRef ds:uri="9459c4fb-d892-41dd-b166-046e2fc26def"/>
    <ds:schemaRef ds:uri="http://schemas.openxmlformats.org/package/2006/metadata/core-properties"/>
    <ds:schemaRef ds:uri="http://www.w3.org/XML/1998/namespace"/>
    <ds:schemaRef ds:uri="http://purl.org/dc/elements/1.1/"/>
    <ds:schemaRef ds:uri="http://schemas.microsoft.com/office/infopath/2007/PartnerControls"/>
    <ds:schemaRef ds:uri="http://schemas.microsoft.com/office/2006/metadata/properties"/>
    <ds:schemaRef ds:uri="http://purl.org/dc/dcmitype/"/>
    <ds:schemaRef ds:uri="c394daa5-e5a4-4148-bef3-deffd9e83ce7"/>
    <ds:schemaRef ds:uri="ebf8af23-10d6-4126-8f98-75ad5de3f58a"/>
  </ds:schemaRefs>
</ds:datastoreItem>
</file>

<file path=customXml/itemProps3.xml><?xml version="1.0" encoding="utf-8"?>
<ds:datastoreItem xmlns:ds="http://schemas.openxmlformats.org/officeDocument/2006/customXml" ds:itemID="{D3F38462-B44B-451F-8237-39D88A9DD61E}"/>
</file>

<file path=docProps/app.xml><?xml version="1.0" encoding="utf-8"?>
<Properties xmlns="http://schemas.openxmlformats.org/officeDocument/2006/extended-properties" xmlns:vt="http://schemas.openxmlformats.org/officeDocument/2006/docPropsVTypes">
  <TotalTime>27717</TotalTime>
  <Words>3042</Words>
  <Application>Microsoft Office PowerPoint</Application>
  <PresentationFormat>Widescreen</PresentationFormat>
  <Paragraphs>487</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Aptos</vt:lpstr>
      <vt:lpstr>Arial</vt:lpstr>
      <vt:lpstr>Calibri</vt:lpstr>
      <vt:lpstr>Wingdings</vt:lpstr>
      <vt:lpstr>1_Office Theme</vt:lpstr>
      <vt:lpstr>MTP EEPROM  updating   via i2c   Rev-1.3       11/15/2024</vt:lpstr>
      <vt:lpstr>MTP product/Configuration Data / code patch Update</vt:lpstr>
      <vt:lpstr>EEPROM Configuration Data</vt:lpstr>
      <vt:lpstr>Product / Configuration Data</vt:lpstr>
      <vt:lpstr>code patch</vt:lpstr>
      <vt:lpstr>MTP Updating via I2C over DDC2BI with GPROBE command</vt:lpstr>
      <vt:lpstr>Gprobe commands and ddc2bi protocol</vt:lpstr>
      <vt:lpstr>DDC2Bi3 wrapper for ISP through the I2C Interface </vt:lpstr>
      <vt:lpstr>Gprobe command loads 1KB Product / Configuration DATA into Sirius</vt:lpstr>
      <vt:lpstr>Gprobe command loads 1KB Product/Configuration DATA into Sirius (conti.)</vt:lpstr>
      <vt:lpstr>Gprobe command loads 31KB code patch DATA into Sirius</vt:lpstr>
      <vt:lpstr>Gprobe command loads 31KB code patch DATA into Sirius (conti.)</vt:lpstr>
      <vt:lpstr>Binary files convert to the sequence of I2C controller with Python   </vt:lpstr>
      <vt:lpstr>Original binary FILES</vt:lpstr>
      <vt:lpstr>Python script to generate files for I2C update sequence(MTP/EEPROM)</vt:lpstr>
      <vt:lpstr>Example of sequence to update 1kb DATA to MTP – 1 (case: Product + Configuration DATA)</vt:lpstr>
      <vt:lpstr>Example of sequence to update 1kb DATA to MTP – 1-1 (case: Product + Configuration DATA)</vt:lpstr>
      <vt:lpstr>Example of sequence to update 1kb DATA to MTP – 1-2 (case: product DATA only)</vt:lpstr>
      <vt:lpstr>Example of sequence to update 1kb DATA to MTP – 1-3 (case: Product DATA only)</vt:lpstr>
      <vt:lpstr>Example of sequence to update 1kb DATA to MTP – 1-4 (case: Product DATA only)</vt:lpstr>
      <vt:lpstr>Example of sequence to update 1kb DATA to MTP – 1-5(case: Configuration DATA only)</vt:lpstr>
      <vt:lpstr>Example of sequence to update 1kb DATA to MTP – 1-6 (case: Configuration DATA only)</vt:lpstr>
      <vt:lpstr>Example of sequence to update 1kb DATA to MTP – 2</vt:lpstr>
      <vt:lpstr>Example of sequence to update 1kb DATA to MTP – 3</vt:lpstr>
      <vt:lpstr>EEPROM Updating via I2C</vt:lpstr>
      <vt:lpstr>EEPROM hardware feature</vt:lpstr>
      <vt:lpstr>I2c sequence loads 128B configuration DATA into EEPROM</vt:lpstr>
      <vt:lpstr>Example of sequence to update EERPOM via external i2c master (AADVARK)</vt:lpstr>
      <vt:lpstr>Example of sequence to update EERPOM via SIRIUS i2c master (Appstest)</vt:lpstr>
      <vt:lpstr>EEPROM Updating via HostInterface</vt:lpstr>
      <vt:lpstr>The Virtual registers(VR) with eeprom</vt:lpstr>
      <vt:lpstr>Update steps – for an example : change of LVDS config byte1 to be 0x33</vt:lpstr>
      <vt:lpstr>Update steps – for an example : change of LVDS config byte1 to be 0x33</vt:lpstr>
      <vt:lpstr>Appendix</vt:lpstr>
      <vt:lpstr>Calculation of CRC 16(Python code)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Weekly Report 20231102</dc:title>
  <dc:creator>Francis Lee</dc:creator>
  <cp:lastModifiedBy>Francis Lee</cp:lastModifiedBy>
  <cp:revision>154</cp:revision>
  <dcterms:created xsi:type="dcterms:W3CDTF">2023-11-02T07:14:13Z</dcterms:created>
  <dcterms:modified xsi:type="dcterms:W3CDTF">2024-11-19T08:51:30Z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0x0101005DA2FA54FEA96D46ABF9CB12404104A1</vt:lpwstr>
  </property>
  <property fmtid="{D5CDD505-2E9C-101B-9397-08002B2CF9AE}" pid="3" name="MediaServiceImageTags">
    <vt:lpwstr/>
  </property>
</Properties>
</file>